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9"/>
  </p:notesMasterIdLst>
  <p:handoutMasterIdLst>
    <p:handoutMasterId r:id="rId30"/>
  </p:handoutMasterIdLst>
  <p:sldIdLst>
    <p:sldId id="299" r:id="rId2"/>
    <p:sldId id="325" r:id="rId3"/>
    <p:sldId id="350" r:id="rId4"/>
    <p:sldId id="367" r:id="rId5"/>
    <p:sldId id="385" r:id="rId6"/>
    <p:sldId id="411" r:id="rId7"/>
    <p:sldId id="415" r:id="rId8"/>
    <p:sldId id="386" r:id="rId9"/>
    <p:sldId id="416" r:id="rId10"/>
    <p:sldId id="417" r:id="rId11"/>
    <p:sldId id="419" r:id="rId12"/>
    <p:sldId id="430" r:id="rId13"/>
    <p:sldId id="429" r:id="rId14"/>
    <p:sldId id="424" r:id="rId15"/>
    <p:sldId id="425" r:id="rId16"/>
    <p:sldId id="418" r:id="rId17"/>
    <p:sldId id="421" r:id="rId18"/>
    <p:sldId id="422" r:id="rId19"/>
    <p:sldId id="420" r:id="rId20"/>
    <p:sldId id="428" r:id="rId21"/>
    <p:sldId id="423" r:id="rId22"/>
    <p:sldId id="426" r:id="rId23"/>
    <p:sldId id="427" r:id="rId24"/>
    <p:sldId id="431" r:id="rId25"/>
    <p:sldId id="432" r:id="rId26"/>
    <p:sldId id="433" r:id="rId27"/>
    <p:sldId id="43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9933"/>
    <a:srgbClr val="FFCC00"/>
    <a:srgbClr val="FFCC66"/>
    <a:srgbClr val="FF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0" autoAdjust="0"/>
    <p:restoredTop sz="94575" autoAdjust="0"/>
  </p:normalViewPr>
  <p:slideViewPr>
    <p:cSldViewPr>
      <p:cViewPr>
        <p:scale>
          <a:sx n="104" d="100"/>
          <a:sy n="104" d="100"/>
        </p:scale>
        <p:origin x="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6C24C-C758-472A-B639-5E28CDA9AEF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C231184-4262-4FC0-89B2-D1AE7D481D5E}">
      <dgm:prSet/>
      <dgm:spPr/>
      <dgm:t>
        <a:bodyPr/>
        <a:lstStyle/>
        <a:p>
          <a:pPr rtl="0"/>
          <a:r>
            <a:rPr lang="en-US" dirty="0" smtClean="0"/>
            <a:t>Input</a:t>
          </a:r>
          <a:endParaRPr lang="en-US" dirty="0"/>
        </a:p>
      </dgm:t>
    </dgm:pt>
    <dgm:pt modelId="{9FED05AB-3771-4958-9FC4-D157CD58569A}" type="parTrans" cxnId="{0D098D64-DB29-4B61-AFE6-DBB1A5FDE71C}">
      <dgm:prSet/>
      <dgm:spPr/>
      <dgm:t>
        <a:bodyPr/>
        <a:lstStyle/>
        <a:p>
          <a:endParaRPr lang="en-US"/>
        </a:p>
      </dgm:t>
    </dgm:pt>
    <dgm:pt modelId="{F93055E0-C0D0-4F9C-AE0C-C19F1B189AF4}" type="sibTrans" cxnId="{0D098D64-DB29-4B61-AFE6-DBB1A5FDE71C}">
      <dgm:prSet/>
      <dgm:spPr/>
      <dgm:t>
        <a:bodyPr/>
        <a:lstStyle/>
        <a:p>
          <a:endParaRPr lang="en-US"/>
        </a:p>
      </dgm:t>
    </dgm:pt>
    <dgm:pt modelId="{D443CE6B-D88E-4D46-A864-941CD111631A}">
      <dgm:prSet/>
      <dgm:spPr/>
      <dgm:t>
        <a:bodyPr/>
        <a:lstStyle/>
        <a:p>
          <a:pPr rtl="0"/>
          <a:r>
            <a:rPr lang="en-US" dirty="0" smtClean="0"/>
            <a:t>Process</a:t>
          </a:r>
          <a:endParaRPr lang="en-US" dirty="0"/>
        </a:p>
      </dgm:t>
    </dgm:pt>
    <dgm:pt modelId="{EE1B433D-7F02-4B98-BC3C-CADE836A2AE5}" type="parTrans" cxnId="{776C1549-63E3-4402-BAF4-F30237CE1CC8}">
      <dgm:prSet/>
      <dgm:spPr/>
      <dgm:t>
        <a:bodyPr/>
        <a:lstStyle/>
        <a:p>
          <a:endParaRPr lang="en-US"/>
        </a:p>
      </dgm:t>
    </dgm:pt>
    <dgm:pt modelId="{20BA3856-D3B4-4FB3-A04B-A78C108F2EE0}" type="sibTrans" cxnId="{776C1549-63E3-4402-BAF4-F30237CE1CC8}">
      <dgm:prSet/>
      <dgm:spPr/>
      <dgm:t>
        <a:bodyPr/>
        <a:lstStyle/>
        <a:p>
          <a:endParaRPr lang="en-US"/>
        </a:p>
      </dgm:t>
    </dgm:pt>
    <dgm:pt modelId="{B66DF378-FD34-4264-B7EE-E3C1734FF90F}">
      <dgm:prSet/>
      <dgm:spPr/>
      <dgm:t>
        <a:bodyPr/>
        <a:lstStyle/>
        <a:p>
          <a:pPr rtl="0"/>
          <a:r>
            <a:rPr lang="en-US" dirty="0" smtClean="0"/>
            <a:t>Storage</a:t>
          </a:r>
          <a:endParaRPr lang="en-US" dirty="0"/>
        </a:p>
      </dgm:t>
    </dgm:pt>
    <dgm:pt modelId="{56658399-BC4C-42E6-8115-376F187FA107}" type="parTrans" cxnId="{E2B00513-F6DF-4487-AF0A-057A37BA00B5}">
      <dgm:prSet/>
      <dgm:spPr/>
      <dgm:t>
        <a:bodyPr/>
        <a:lstStyle/>
        <a:p>
          <a:endParaRPr lang="en-US"/>
        </a:p>
      </dgm:t>
    </dgm:pt>
    <dgm:pt modelId="{8386F88F-F45C-479E-AB6A-5F684E55F1BA}" type="sibTrans" cxnId="{E2B00513-F6DF-4487-AF0A-057A37BA00B5}">
      <dgm:prSet/>
      <dgm:spPr/>
      <dgm:t>
        <a:bodyPr/>
        <a:lstStyle/>
        <a:p>
          <a:endParaRPr lang="en-US"/>
        </a:p>
      </dgm:t>
    </dgm:pt>
    <dgm:pt modelId="{02194587-D418-4564-AC02-0CD0BEEA2465}">
      <dgm:prSet/>
      <dgm:spPr/>
      <dgm:t>
        <a:bodyPr/>
        <a:lstStyle/>
        <a:p>
          <a:pPr rtl="0"/>
          <a:r>
            <a:rPr lang="en-US" dirty="0" smtClean="0"/>
            <a:t>Output</a:t>
          </a:r>
          <a:endParaRPr lang="en-US" dirty="0"/>
        </a:p>
      </dgm:t>
    </dgm:pt>
    <dgm:pt modelId="{FF80E3D5-FF0E-4594-81DA-FD7B7DC8748E}" type="parTrans" cxnId="{8183163F-BC6D-4E58-BD5E-1759B4982DA9}">
      <dgm:prSet/>
      <dgm:spPr/>
      <dgm:t>
        <a:bodyPr/>
        <a:lstStyle/>
        <a:p>
          <a:endParaRPr lang="en-US"/>
        </a:p>
      </dgm:t>
    </dgm:pt>
    <dgm:pt modelId="{7307141D-2511-4138-99DD-E704616EA04E}" type="sibTrans" cxnId="{8183163F-BC6D-4E58-BD5E-1759B4982DA9}">
      <dgm:prSet/>
      <dgm:spPr/>
      <dgm:t>
        <a:bodyPr/>
        <a:lstStyle/>
        <a:p>
          <a:endParaRPr lang="en-US"/>
        </a:p>
      </dgm:t>
    </dgm:pt>
    <dgm:pt modelId="{F31703BD-4F6B-4AF9-BAEF-82C86CC2E0DE}" type="pres">
      <dgm:prSet presAssocID="{02B6C24C-C758-472A-B639-5E28CDA9AEF1}" presName="CompostProcess" presStyleCnt="0">
        <dgm:presLayoutVars>
          <dgm:dir/>
          <dgm:resizeHandles val="exact"/>
        </dgm:presLayoutVars>
      </dgm:prSet>
      <dgm:spPr/>
      <dgm:t>
        <a:bodyPr/>
        <a:lstStyle/>
        <a:p>
          <a:endParaRPr lang="en-US"/>
        </a:p>
      </dgm:t>
    </dgm:pt>
    <dgm:pt modelId="{1DEB813B-23A2-4577-B62B-0D2680F04D97}" type="pres">
      <dgm:prSet presAssocID="{02B6C24C-C758-472A-B639-5E28CDA9AEF1}" presName="arrow" presStyleLbl="bgShp" presStyleIdx="0" presStyleCnt="1"/>
      <dgm:spPr/>
    </dgm:pt>
    <dgm:pt modelId="{BCAA33F6-56EA-4EC5-8DCF-E04E46CC401F}" type="pres">
      <dgm:prSet presAssocID="{02B6C24C-C758-472A-B639-5E28CDA9AEF1}" presName="linearProcess" presStyleCnt="0"/>
      <dgm:spPr/>
    </dgm:pt>
    <dgm:pt modelId="{56436BDB-4051-4B7F-B312-C018FF9A5A40}" type="pres">
      <dgm:prSet presAssocID="{EC231184-4262-4FC0-89B2-D1AE7D481D5E}" presName="textNode" presStyleLbl="node1" presStyleIdx="0" presStyleCnt="4">
        <dgm:presLayoutVars>
          <dgm:bulletEnabled val="1"/>
        </dgm:presLayoutVars>
      </dgm:prSet>
      <dgm:spPr/>
      <dgm:t>
        <a:bodyPr/>
        <a:lstStyle/>
        <a:p>
          <a:endParaRPr lang="en-US"/>
        </a:p>
      </dgm:t>
    </dgm:pt>
    <dgm:pt modelId="{59F8726E-49A1-40BE-B4B9-3E1130272718}" type="pres">
      <dgm:prSet presAssocID="{F93055E0-C0D0-4F9C-AE0C-C19F1B189AF4}" presName="sibTrans" presStyleCnt="0"/>
      <dgm:spPr/>
    </dgm:pt>
    <dgm:pt modelId="{6F6B6231-4351-4773-B490-664282ED6009}" type="pres">
      <dgm:prSet presAssocID="{D443CE6B-D88E-4D46-A864-941CD111631A}" presName="textNode" presStyleLbl="node1" presStyleIdx="1" presStyleCnt="4">
        <dgm:presLayoutVars>
          <dgm:bulletEnabled val="1"/>
        </dgm:presLayoutVars>
      </dgm:prSet>
      <dgm:spPr/>
      <dgm:t>
        <a:bodyPr/>
        <a:lstStyle/>
        <a:p>
          <a:endParaRPr lang="en-US"/>
        </a:p>
      </dgm:t>
    </dgm:pt>
    <dgm:pt modelId="{E61128AC-159C-4CAB-A92C-DFB7D38FC33A}" type="pres">
      <dgm:prSet presAssocID="{20BA3856-D3B4-4FB3-A04B-A78C108F2EE0}" presName="sibTrans" presStyleCnt="0"/>
      <dgm:spPr/>
    </dgm:pt>
    <dgm:pt modelId="{12CD2052-47E3-40E6-BFD6-137D1353160D}" type="pres">
      <dgm:prSet presAssocID="{B66DF378-FD34-4264-B7EE-E3C1734FF90F}" presName="textNode" presStyleLbl="node1" presStyleIdx="2" presStyleCnt="4">
        <dgm:presLayoutVars>
          <dgm:bulletEnabled val="1"/>
        </dgm:presLayoutVars>
      </dgm:prSet>
      <dgm:spPr/>
      <dgm:t>
        <a:bodyPr/>
        <a:lstStyle/>
        <a:p>
          <a:endParaRPr lang="en-US"/>
        </a:p>
      </dgm:t>
    </dgm:pt>
    <dgm:pt modelId="{84279298-500E-4FE2-9FEA-72BF4CB378D8}" type="pres">
      <dgm:prSet presAssocID="{8386F88F-F45C-479E-AB6A-5F684E55F1BA}" presName="sibTrans" presStyleCnt="0"/>
      <dgm:spPr/>
    </dgm:pt>
    <dgm:pt modelId="{39E7249F-B480-4044-B009-889F10153F6F}" type="pres">
      <dgm:prSet presAssocID="{02194587-D418-4564-AC02-0CD0BEEA2465}" presName="textNode" presStyleLbl="node1" presStyleIdx="3" presStyleCnt="4">
        <dgm:presLayoutVars>
          <dgm:bulletEnabled val="1"/>
        </dgm:presLayoutVars>
      </dgm:prSet>
      <dgm:spPr/>
      <dgm:t>
        <a:bodyPr/>
        <a:lstStyle/>
        <a:p>
          <a:endParaRPr lang="en-US"/>
        </a:p>
      </dgm:t>
    </dgm:pt>
  </dgm:ptLst>
  <dgm:cxnLst>
    <dgm:cxn modelId="{C163C706-1FF8-48BE-A166-DFC20C72BBE8}" type="presOf" srcId="{D443CE6B-D88E-4D46-A864-941CD111631A}" destId="{6F6B6231-4351-4773-B490-664282ED6009}" srcOrd="0" destOrd="0" presId="urn:microsoft.com/office/officeart/2005/8/layout/hProcess9"/>
    <dgm:cxn modelId="{0D098D64-DB29-4B61-AFE6-DBB1A5FDE71C}" srcId="{02B6C24C-C758-472A-B639-5E28CDA9AEF1}" destId="{EC231184-4262-4FC0-89B2-D1AE7D481D5E}" srcOrd="0" destOrd="0" parTransId="{9FED05AB-3771-4958-9FC4-D157CD58569A}" sibTransId="{F93055E0-C0D0-4F9C-AE0C-C19F1B189AF4}"/>
    <dgm:cxn modelId="{9CE7C1D2-87C8-426B-A538-402B82455506}" type="presOf" srcId="{02B6C24C-C758-472A-B639-5E28CDA9AEF1}" destId="{F31703BD-4F6B-4AF9-BAEF-82C86CC2E0DE}" srcOrd="0" destOrd="0" presId="urn:microsoft.com/office/officeart/2005/8/layout/hProcess9"/>
    <dgm:cxn modelId="{E2B00513-F6DF-4487-AF0A-057A37BA00B5}" srcId="{02B6C24C-C758-472A-B639-5E28CDA9AEF1}" destId="{B66DF378-FD34-4264-B7EE-E3C1734FF90F}" srcOrd="2" destOrd="0" parTransId="{56658399-BC4C-42E6-8115-376F187FA107}" sibTransId="{8386F88F-F45C-479E-AB6A-5F684E55F1BA}"/>
    <dgm:cxn modelId="{776C1549-63E3-4402-BAF4-F30237CE1CC8}" srcId="{02B6C24C-C758-472A-B639-5E28CDA9AEF1}" destId="{D443CE6B-D88E-4D46-A864-941CD111631A}" srcOrd="1" destOrd="0" parTransId="{EE1B433D-7F02-4B98-BC3C-CADE836A2AE5}" sibTransId="{20BA3856-D3B4-4FB3-A04B-A78C108F2EE0}"/>
    <dgm:cxn modelId="{8183163F-BC6D-4E58-BD5E-1759B4982DA9}" srcId="{02B6C24C-C758-472A-B639-5E28CDA9AEF1}" destId="{02194587-D418-4564-AC02-0CD0BEEA2465}" srcOrd="3" destOrd="0" parTransId="{FF80E3D5-FF0E-4594-81DA-FD7B7DC8748E}" sibTransId="{7307141D-2511-4138-99DD-E704616EA04E}"/>
    <dgm:cxn modelId="{E87FC534-EF80-44A3-8C7B-E60711D6D566}" type="presOf" srcId="{02194587-D418-4564-AC02-0CD0BEEA2465}" destId="{39E7249F-B480-4044-B009-889F10153F6F}" srcOrd="0" destOrd="0" presId="urn:microsoft.com/office/officeart/2005/8/layout/hProcess9"/>
    <dgm:cxn modelId="{CA617EB3-0867-4462-9EE4-828867045014}" type="presOf" srcId="{B66DF378-FD34-4264-B7EE-E3C1734FF90F}" destId="{12CD2052-47E3-40E6-BFD6-137D1353160D}" srcOrd="0" destOrd="0" presId="urn:microsoft.com/office/officeart/2005/8/layout/hProcess9"/>
    <dgm:cxn modelId="{B13AC391-9D9B-4CCE-981C-8F8B583D1EBA}" type="presOf" srcId="{EC231184-4262-4FC0-89B2-D1AE7D481D5E}" destId="{56436BDB-4051-4B7F-B312-C018FF9A5A40}" srcOrd="0" destOrd="0" presId="urn:microsoft.com/office/officeart/2005/8/layout/hProcess9"/>
    <dgm:cxn modelId="{BDC7F5AD-F9CC-49F6-9B5F-1D797041FAE5}" type="presParOf" srcId="{F31703BD-4F6B-4AF9-BAEF-82C86CC2E0DE}" destId="{1DEB813B-23A2-4577-B62B-0D2680F04D97}" srcOrd="0" destOrd="0" presId="urn:microsoft.com/office/officeart/2005/8/layout/hProcess9"/>
    <dgm:cxn modelId="{0B0D984F-6B1B-4EA6-8003-6E2BB9C09440}" type="presParOf" srcId="{F31703BD-4F6B-4AF9-BAEF-82C86CC2E0DE}" destId="{BCAA33F6-56EA-4EC5-8DCF-E04E46CC401F}" srcOrd="1" destOrd="0" presId="urn:microsoft.com/office/officeart/2005/8/layout/hProcess9"/>
    <dgm:cxn modelId="{A886D132-CA39-40F3-AE46-0C446B0420B3}" type="presParOf" srcId="{BCAA33F6-56EA-4EC5-8DCF-E04E46CC401F}" destId="{56436BDB-4051-4B7F-B312-C018FF9A5A40}" srcOrd="0" destOrd="0" presId="urn:microsoft.com/office/officeart/2005/8/layout/hProcess9"/>
    <dgm:cxn modelId="{A20B642E-408A-407E-8843-7E7C8B639814}" type="presParOf" srcId="{BCAA33F6-56EA-4EC5-8DCF-E04E46CC401F}" destId="{59F8726E-49A1-40BE-B4B9-3E1130272718}" srcOrd="1" destOrd="0" presId="urn:microsoft.com/office/officeart/2005/8/layout/hProcess9"/>
    <dgm:cxn modelId="{DE3CFDD1-D783-48CD-8304-8DF9BDE8C15B}" type="presParOf" srcId="{BCAA33F6-56EA-4EC5-8DCF-E04E46CC401F}" destId="{6F6B6231-4351-4773-B490-664282ED6009}" srcOrd="2" destOrd="0" presId="urn:microsoft.com/office/officeart/2005/8/layout/hProcess9"/>
    <dgm:cxn modelId="{7A265069-213E-49E7-940D-57EBE31E8A9B}" type="presParOf" srcId="{BCAA33F6-56EA-4EC5-8DCF-E04E46CC401F}" destId="{E61128AC-159C-4CAB-A92C-DFB7D38FC33A}" srcOrd="3" destOrd="0" presId="urn:microsoft.com/office/officeart/2005/8/layout/hProcess9"/>
    <dgm:cxn modelId="{7D5363CA-0535-4C5E-9304-56AD00FCDAC7}" type="presParOf" srcId="{BCAA33F6-56EA-4EC5-8DCF-E04E46CC401F}" destId="{12CD2052-47E3-40E6-BFD6-137D1353160D}" srcOrd="4" destOrd="0" presId="urn:microsoft.com/office/officeart/2005/8/layout/hProcess9"/>
    <dgm:cxn modelId="{2C0F4E8B-44FD-4B2B-ABA5-E225C38041C3}" type="presParOf" srcId="{BCAA33F6-56EA-4EC5-8DCF-E04E46CC401F}" destId="{84279298-500E-4FE2-9FEA-72BF4CB378D8}" srcOrd="5" destOrd="0" presId="urn:microsoft.com/office/officeart/2005/8/layout/hProcess9"/>
    <dgm:cxn modelId="{7E349D91-4302-43E9-91C1-BE9116CA679A}" type="presParOf" srcId="{BCAA33F6-56EA-4EC5-8DCF-E04E46CC401F}" destId="{39E7249F-B480-4044-B009-889F10153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B813B-23A2-4577-B62B-0D2680F04D97}">
      <dsp:nvSpPr>
        <dsp:cNvPr id="0" name=""/>
        <dsp:cNvSpPr/>
      </dsp:nvSpPr>
      <dsp:spPr>
        <a:xfrm>
          <a:off x="576976" y="0"/>
          <a:ext cx="6539071" cy="1371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36BDB-4051-4B7F-B312-C018FF9A5A40}">
      <dsp:nvSpPr>
        <dsp:cNvPr id="0" name=""/>
        <dsp:cNvSpPr/>
      </dsp:nvSpPr>
      <dsp:spPr>
        <a:xfrm>
          <a:off x="1878" y="411480"/>
          <a:ext cx="1721727" cy="548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Input</a:t>
          </a:r>
          <a:endParaRPr lang="en-US" sz="2300" kern="1200" dirty="0"/>
        </a:p>
      </dsp:txBody>
      <dsp:txXfrm>
        <a:off x="28660" y="438262"/>
        <a:ext cx="1668163" cy="495076"/>
      </dsp:txXfrm>
    </dsp:sp>
    <dsp:sp modelId="{6F6B6231-4351-4773-B490-664282ED6009}">
      <dsp:nvSpPr>
        <dsp:cNvPr id="0" name=""/>
        <dsp:cNvSpPr/>
      </dsp:nvSpPr>
      <dsp:spPr>
        <a:xfrm>
          <a:off x="1991058" y="411480"/>
          <a:ext cx="1721727" cy="548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Process</a:t>
          </a:r>
          <a:endParaRPr lang="en-US" sz="2300" kern="1200" dirty="0"/>
        </a:p>
      </dsp:txBody>
      <dsp:txXfrm>
        <a:off x="2017840" y="438262"/>
        <a:ext cx="1668163" cy="495076"/>
      </dsp:txXfrm>
    </dsp:sp>
    <dsp:sp modelId="{12CD2052-47E3-40E6-BFD6-137D1353160D}">
      <dsp:nvSpPr>
        <dsp:cNvPr id="0" name=""/>
        <dsp:cNvSpPr/>
      </dsp:nvSpPr>
      <dsp:spPr>
        <a:xfrm>
          <a:off x="3980238" y="411480"/>
          <a:ext cx="1721727" cy="548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Storage</a:t>
          </a:r>
          <a:endParaRPr lang="en-US" sz="2300" kern="1200" dirty="0"/>
        </a:p>
      </dsp:txBody>
      <dsp:txXfrm>
        <a:off x="4007020" y="438262"/>
        <a:ext cx="1668163" cy="495076"/>
      </dsp:txXfrm>
    </dsp:sp>
    <dsp:sp modelId="{39E7249F-B480-4044-B009-889F10153F6F}">
      <dsp:nvSpPr>
        <dsp:cNvPr id="0" name=""/>
        <dsp:cNvSpPr/>
      </dsp:nvSpPr>
      <dsp:spPr>
        <a:xfrm>
          <a:off x="5969419" y="411480"/>
          <a:ext cx="1721727" cy="548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Output</a:t>
          </a:r>
          <a:endParaRPr lang="en-US" sz="2300" kern="1200" dirty="0"/>
        </a:p>
      </dsp:txBody>
      <dsp:txXfrm>
        <a:off x="5996201" y="438262"/>
        <a:ext cx="1668163" cy="4950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extLst>
      <p:ext uri="{BB962C8B-B14F-4D97-AF65-F5344CB8AC3E}">
        <p14:creationId xmlns:p14="http://schemas.microsoft.com/office/powerpoint/2010/main" val="179447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extLst>
      <p:ext uri="{BB962C8B-B14F-4D97-AF65-F5344CB8AC3E}">
        <p14:creationId xmlns:p14="http://schemas.microsoft.com/office/powerpoint/2010/main" val="1095179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8977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extLst>
      <p:ext uri="{BB962C8B-B14F-4D97-AF65-F5344CB8AC3E}">
        <p14:creationId xmlns:p14="http://schemas.microsoft.com/office/powerpoint/2010/main" val="138851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extLst>
      <p:ext uri="{BB962C8B-B14F-4D97-AF65-F5344CB8AC3E}">
        <p14:creationId xmlns:p14="http://schemas.microsoft.com/office/powerpoint/2010/main" val="398657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53" name="Text Box 21"/>
          <p:cNvSpPr txBox="1">
            <a:spLocks noChangeArrowheads="1"/>
          </p:cNvSpPr>
          <p:nvPr userDrawn="1"/>
        </p:nvSpPr>
        <p:spPr bwMode="auto">
          <a:xfrm>
            <a:off x="152451" y="2362200"/>
            <a:ext cx="492443" cy="3733800"/>
          </a:xfrm>
          <a:prstGeom prst="rect">
            <a:avLst/>
          </a:prstGeom>
          <a:noFill/>
          <a:ln w="9525">
            <a:noFill/>
            <a:miter lim="800000"/>
            <a:headEnd/>
            <a:tailEnd/>
          </a:ln>
          <a:effectLst/>
        </p:spPr>
        <p:txBody>
          <a:bodyPr rot="10800000" vert="eaVert" wrap="square">
            <a:spAutoFit/>
          </a:bodyPr>
          <a:lstStyle/>
          <a:p>
            <a:pPr eaLnBrk="0" hangingPunct="0">
              <a:spcBef>
                <a:spcPct val="50000"/>
              </a:spcBef>
              <a:defRPr/>
            </a:pPr>
            <a:r>
              <a:rPr lang="en-US" sz="2000" b="1" baseline="0" dirty="0" smtClean="0"/>
              <a:t>Windows 7 Basics</a:t>
            </a:r>
            <a:endParaRPr lang="en-US" sz="2000" b="1" dirty="0"/>
          </a:p>
        </p:txBody>
      </p:sp>
      <p:sp>
        <p:nvSpPr>
          <p:cNvPr id="1039" name="Text Box 15"/>
          <p:cNvSpPr txBox="1">
            <a:spLocks noChangeArrowheads="1"/>
          </p:cNvSpPr>
          <p:nvPr userDrawn="1"/>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userDrawn="1"/>
        </p:nvSpPr>
        <p:spPr bwMode="auto">
          <a:xfrm>
            <a:off x="4724400" y="6324600"/>
            <a:ext cx="4267200" cy="369332"/>
          </a:xfrm>
          <a:prstGeom prst="rect">
            <a:avLst/>
          </a:prstGeom>
          <a:noFill/>
          <a:ln w="9525">
            <a:noFill/>
            <a:miter lim="800000"/>
            <a:headEnd/>
            <a:tailEnd/>
          </a:ln>
          <a:effectLst/>
        </p:spPr>
        <p:txBody>
          <a:bodyPr>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2000" b="1" dirty="0"/>
          </a:p>
        </p:txBody>
      </p:sp>
      <p:pic>
        <p:nvPicPr>
          <p:cNvPr id="15" name="Picture 2"/>
          <p:cNvPicPr>
            <a:picLocks noChangeAspect="1" noChangeArrowheads="1"/>
          </p:cNvPicPr>
          <p:nvPr userDrawn="1"/>
        </p:nvPicPr>
        <p:blipFill>
          <a:blip r:embed="rId14" cstate="print"/>
          <a:srcRect/>
          <a:stretch>
            <a:fillRect/>
          </a:stretch>
        </p:blipFill>
        <p:spPr bwMode="auto">
          <a:xfrm>
            <a:off x="0" y="0"/>
            <a:ext cx="152400" cy="6858000"/>
          </a:xfrm>
          <a:prstGeom prst="rect">
            <a:avLst/>
          </a:prstGeom>
          <a:noFill/>
          <a:ln w="9525">
            <a:noFill/>
            <a:miter lim="800000"/>
            <a:headEnd/>
            <a:tailEnd/>
          </a:ln>
          <a:effectLst/>
        </p:spPr>
      </p:pic>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hyperlink" Target="http://www.comfsm.fm/" TargetMode="External"/><Relationship Id="rId1" Type="http://schemas.openxmlformats.org/officeDocument/2006/relationships/slideLayout" Target="../slideLayouts/slideLayout2.xml"/><Relationship Id="rId4" Type="http://schemas.openxmlformats.org/officeDocument/2006/relationships/hyperlink" Target="http://www.google.f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rolan.ca/products.html"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Computer Literacy</a:t>
            </a:r>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Internet, Web, Hardware and Software</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10</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10</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10</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Hardware - Storage Media and Device</a:t>
            </a:r>
          </a:p>
        </p:txBody>
      </p:sp>
      <p:sp>
        <p:nvSpPr>
          <p:cNvPr id="9" name="Rectangle 23"/>
          <p:cNvSpPr>
            <a:spLocks noChangeArrowheads="1"/>
          </p:cNvSpPr>
          <p:nvPr/>
        </p:nvSpPr>
        <p:spPr bwMode="auto">
          <a:xfrm>
            <a:off x="838200" y="2362201"/>
            <a:ext cx="8305800" cy="1252651"/>
          </a:xfrm>
          <a:prstGeom prst="rect">
            <a:avLst/>
          </a:prstGeom>
          <a:noFill/>
          <a:ln w="9525">
            <a:noFill/>
            <a:miter lim="800000"/>
            <a:headEnd/>
            <a:tailEnd/>
          </a:ln>
        </p:spPr>
        <p:txBody>
          <a:bodyPr wrap="square">
            <a:spAutoFit/>
          </a:bodyPr>
          <a:lstStyle/>
          <a:p>
            <a:pPr eaLnBrk="0" hangingPunct="0">
              <a:spcBef>
                <a:spcPct val="5000"/>
              </a:spcBef>
              <a:buClr>
                <a:srgbClr val="000066"/>
              </a:buClr>
              <a:buSzPct val="75000"/>
              <a:buFont typeface="Wingdings" pitchFamily="2" charset="2"/>
              <a:buChar char="Ø"/>
            </a:pPr>
            <a:r>
              <a:rPr kumimoji="1" lang="en-US" sz="2600" b="1" dirty="0">
                <a:solidFill>
                  <a:srgbClr val="000000"/>
                </a:solidFill>
                <a:latin typeface="Times New Roman" pitchFamily="18" charset="0"/>
              </a:rPr>
              <a:t>   </a:t>
            </a:r>
            <a:r>
              <a:rPr lang="en-US" sz="2000" b="1" dirty="0" smtClean="0">
                <a:latin typeface="+mn-lt"/>
              </a:rPr>
              <a:t>Storage </a:t>
            </a:r>
            <a:r>
              <a:rPr kumimoji="1" lang="en-US" sz="2000" b="1" dirty="0" smtClean="0">
                <a:solidFill>
                  <a:srgbClr val="000000"/>
                </a:solidFill>
                <a:latin typeface="Times New Roman" pitchFamily="18" charset="0"/>
              </a:rPr>
              <a:t> </a:t>
            </a:r>
            <a:r>
              <a:rPr lang="en-US" sz="2000" dirty="0" smtClean="0">
                <a:latin typeface="+mn-lt"/>
              </a:rPr>
              <a:t>is hardware that holds data, instructions, and information </a:t>
            </a:r>
            <a:br>
              <a:rPr lang="en-US" sz="2000" dirty="0" smtClean="0">
                <a:latin typeface="+mn-lt"/>
              </a:rPr>
            </a:br>
            <a:r>
              <a:rPr lang="en-US" sz="2000" dirty="0" smtClean="0">
                <a:latin typeface="+mn-lt"/>
              </a:rPr>
              <a:t>for future use</a:t>
            </a:r>
          </a:p>
          <a:p>
            <a:pPr lvl="1" eaLnBrk="0" hangingPunct="0">
              <a:spcBef>
                <a:spcPct val="5000"/>
              </a:spcBef>
              <a:buClr>
                <a:srgbClr val="D94439"/>
              </a:buClr>
              <a:buSzPct val="75000"/>
              <a:buFont typeface="Wingdings" pitchFamily="2" charset="2"/>
              <a:buNone/>
            </a:pPr>
            <a:endParaRPr lang="en-US" sz="2800" dirty="0" smtClean="0">
              <a:latin typeface="+mn-lt"/>
            </a:endParaRPr>
          </a:p>
        </p:txBody>
      </p:sp>
      <p:sp>
        <p:nvSpPr>
          <p:cNvPr id="10" name="AutoShape 8"/>
          <p:cNvSpPr>
            <a:spLocks noChangeArrowheads="1"/>
          </p:cNvSpPr>
          <p:nvPr/>
        </p:nvSpPr>
        <p:spPr bwMode="auto">
          <a:xfrm>
            <a:off x="1066800" y="3124200"/>
            <a:ext cx="7010400" cy="1447800"/>
          </a:xfrm>
          <a:prstGeom prst="plaque">
            <a:avLst>
              <a:gd name="adj" fmla="val 16667"/>
            </a:avLst>
          </a:prstGeom>
          <a:solidFill>
            <a:srgbClr val="310066"/>
          </a:solidFill>
          <a:ln w="9525">
            <a:noFill/>
            <a:miter lim="800000"/>
            <a:headEnd/>
            <a:tailEnd/>
          </a:ln>
          <a:effectLst>
            <a:outerShdw dist="107763" dir="2700000" algn="ctr" rotWithShape="0">
              <a:srgbClr val="000000"/>
            </a:outerShdw>
          </a:effectLst>
        </p:spPr>
        <p:txBody>
          <a:bodyPr wrap="none" anchor="ctr"/>
          <a:lstStyle/>
          <a:p>
            <a:pPr lvl="1" eaLnBrk="0" hangingPunct="0">
              <a:spcBef>
                <a:spcPct val="20000"/>
              </a:spcBef>
              <a:buClr>
                <a:srgbClr val="D94439"/>
              </a:buClr>
              <a:buFont typeface="Wingdings" pitchFamily="2" charset="2"/>
              <a:buNone/>
              <a:defRPr/>
            </a:pPr>
            <a:r>
              <a:rPr kumimoji="1" lang="en-US" b="1" dirty="0">
                <a:solidFill>
                  <a:srgbClr val="FFFFCC"/>
                </a:solidFill>
                <a:effectLst>
                  <a:outerShdw blurRad="38100" dist="38100" dir="2700000" algn="tl">
                    <a:srgbClr val="000000"/>
                  </a:outerShdw>
                </a:effectLst>
                <a:latin typeface="Times New Roman" pitchFamily="18" charset="0"/>
              </a:rPr>
              <a:t>Storage media</a:t>
            </a:r>
          </a:p>
          <a:p>
            <a:pPr lvl="3" eaLnBrk="0" hangingPunct="0">
              <a:spcBef>
                <a:spcPct val="20000"/>
              </a:spcBef>
              <a:buClr>
                <a:srgbClr val="D94439"/>
              </a:buClr>
              <a:defRPr/>
            </a:pPr>
            <a:r>
              <a:rPr kumimoji="1" lang="en-US" sz="2000" dirty="0">
                <a:solidFill>
                  <a:schemeClr val="bg1"/>
                </a:solidFill>
                <a:latin typeface="Times New Roman" pitchFamily="18" charset="0"/>
              </a:rPr>
              <a:t>Physical material on which data, instructions, </a:t>
            </a:r>
            <a:br>
              <a:rPr kumimoji="1" lang="en-US" sz="2000" dirty="0">
                <a:solidFill>
                  <a:schemeClr val="bg1"/>
                </a:solidFill>
                <a:latin typeface="Times New Roman" pitchFamily="18" charset="0"/>
              </a:rPr>
            </a:br>
            <a:r>
              <a:rPr kumimoji="1" lang="en-US" sz="2000" dirty="0">
                <a:solidFill>
                  <a:schemeClr val="bg1"/>
                </a:solidFill>
                <a:latin typeface="Times New Roman" pitchFamily="18" charset="0"/>
              </a:rPr>
              <a:t>and information are stored</a:t>
            </a:r>
          </a:p>
        </p:txBody>
      </p:sp>
      <p:sp>
        <p:nvSpPr>
          <p:cNvPr id="11" name="AutoShape 9"/>
          <p:cNvSpPr>
            <a:spLocks noChangeArrowheads="1"/>
          </p:cNvSpPr>
          <p:nvPr/>
        </p:nvSpPr>
        <p:spPr bwMode="auto">
          <a:xfrm>
            <a:off x="1066800" y="4648200"/>
            <a:ext cx="7010400" cy="1447800"/>
          </a:xfrm>
          <a:prstGeom prst="plaque">
            <a:avLst>
              <a:gd name="adj" fmla="val 16667"/>
            </a:avLst>
          </a:prstGeom>
          <a:solidFill>
            <a:srgbClr val="993300"/>
          </a:solidFill>
          <a:ln w="9525">
            <a:noFill/>
            <a:miter lim="800000"/>
            <a:headEnd/>
            <a:tailEnd/>
          </a:ln>
          <a:effectLst>
            <a:outerShdw dist="107763" dir="2700000" algn="ctr" rotWithShape="0">
              <a:schemeClr val="bg2"/>
            </a:outerShdw>
          </a:effectLst>
        </p:spPr>
        <p:txBody>
          <a:bodyPr wrap="none" anchor="ctr"/>
          <a:lstStyle/>
          <a:p>
            <a:pPr lvl="1" eaLnBrk="0" hangingPunct="0">
              <a:spcBef>
                <a:spcPct val="20000"/>
              </a:spcBef>
              <a:buClr>
                <a:srgbClr val="D94439"/>
              </a:buClr>
              <a:buFont typeface="Wingdings" pitchFamily="2" charset="2"/>
              <a:buNone/>
              <a:defRPr/>
            </a:pPr>
            <a:r>
              <a:rPr kumimoji="1" lang="en-US" b="1" dirty="0">
                <a:solidFill>
                  <a:srgbClr val="FFFFCC"/>
                </a:solidFill>
                <a:effectLst>
                  <a:outerShdw blurRad="38100" dist="38100" dir="2700000" algn="tl">
                    <a:srgbClr val="000000"/>
                  </a:outerShdw>
                </a:effectLst>
                <a:latin typeface="Times New Roman" pitchFamily="18" charset="0"/>
              </a:rPr>
              <a:t>Storage device</a:t>
            </a:r>
          </a:p>
          <a:p>
            <a:pPr lvl="3" eaLnBrk="0" hangingPunct="0">
              <a:spcBef>
                <a:spcPct val="20000"/>
              </a:spcBef>
              <a:buClr>
                <a:srgbClr val="D94439"/>
              </a:buClr>
              <a:defRPr/>
            </a:pPr>
            <a:r>
              <a:rPr kumimoji="1" lang="en-US" sz="2000" dirty="0">
                <a:solidFill>
                  <a:schemeClr val="bg1"/>
                </a:solidFill>
                <a:latin typeface="Times New Roman" pitchFamily="18" charset="0"/>
              </a:rPr>
              <a:t>Records and retrieves items to and from </a:t>
            </a:r>
            <a:br>
              <a:rPr kumimoji="1" lang="en-US" sz="2000" dirty="0">
                <a:solidFill>
                  <a:schemeClr val="bg1"/>
                </a:solidFill>
                <a:latin typeface="Times New Roman" pitchFamily="18" charset="0"/>
              </a:rPr>
            </a:br>
            <a:r>
              <a:rPr kumimoji="1" lang="en-US" sz="2000" dirty="0">
                <a:solidFill>
                  <a:schemeClr val="bg1"/>
                </a:solidFill>
                <a:latin typeface="Times New Roman" pitchFamily="18" charset="0"/>
              </a:rPr>
              <a:t>storage media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
                                        <p:tgtEl>
                                          <p:spTgt spid="11"/>
                                        </p:tgtEl>
                                      </p:cBhvr>
                                    </p:animEffect>
                                    <p:anim calcmode="lin" valueType="num">
                                      <p:cBhvr>
                                        <p:cTn id="22" dur="400" fill="hold"/>
                                        <p:tgtEl>
                                          <p:spTgt spid="11"/>
                                        </p:tgtEl>
                                        <p:attrNameLst>
                                          <p:attrName>ppt_x</p:attrName>
                                        </p:attrNameLst>
                                      </p:cBhvr>
                                      <p:tavLst>
                                        <p:tav tm="0">
                                          <p:val>
                                            <p:strVal val="#ppt_x"/>
                                          </p:val>
                                        </p:tav>
                                        <p:tav tm="100000">
                                          <p:val>
                                            <p:strVal val="#ppt_x"/>
                                          </p:val>
                                        </p:tav>
                                      </p:tavLst>
                                    </p:anim>
                                    <p:anim calcmode="lin" valueType="num">
                                      <p:cBhvr>
                                        <p:cTn id="23" dur="400" fill="hold"/>
                                        <p:tgtEl>
                                          <p:spTgt spid="11"/>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11</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11</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11</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Hardware - Storage Media and Device (Continued)</a:t>
            </a:r>
          </a:p>
        </p:txBody>
      </p:sp>
      <p:sp>
        <p:nvSpPr>
          <p:cNvPr id="14" name="Text Placeholder 3"/>
          <p:cNvSpPr txBox="1">
            <a:spLocks/>
          </p:cNvSpPr>
          <p:nvPr/>
        </p:nvSpPr>
        <p:spPr bwMode="auto">
          <a:xfrm>
            <a:off x="914400" y="2232025"/>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latinLnBrk="0" hangingPunct="0">
              <a:lnSpc>
                <a:spcPct val="100000"/>
              </a:lnSpc>
              <a:spcBef>
                <a:spcPct val="20000"/>
              </a:spcBef>
              <a:spcAft>
                <a:spcPts val="3000"/>
              </a:spcAft>
              <a:buSzPct val="75000"/>
              <a:buFont typeface="Wingdings" pitchFamily="2" charset="2"/>
              <a:buChar char="Ø"/>
              <a:tabLst/>
              <a:defRPr/>
            </a:pPr>
            <a:r>
              <a:rPr lang="en-US" sz="2400" b="1" dirty="0" smtClean="0">
                <a:latin typeface="+mn-lt"/>
              </a:rPr>
              <a:t>Storage Media </a:t>
            </a:r>
          </a:p>
        </p:txBody>
      </p:sp>
      <p:sp>
        <p:nvSpPr>
          <p:cNvPr id="15" name="Content Placeholder 4"/>
          <p:cNvSpPr>
            <a:spLocks noGrp="1"/>
          </p:cNvSpPr>
          <p:nvPr>
            <p:ph sz="half" idx="4294967295"/>
          </p:nvPr>
        </p:nvSpPr>
        <p:spPr>
          <a:xfrm>
            <a:off x="914400" y="2906712"/>
            <a:ext cx="4040188" cy="3951288"/>
          </a:xfrm>
          <a:prstGeom prst="rect">
            <a:avLst/>
          </a:prstGeom>
        </p:spPr>
        <p:txBody>
          <a:bodyPr/>
          <a:lstStyle/>
          <a:p>
            <a:pPr>
              <a:spcAft>
                <a:spcPts val="3000"/>
              </a:spcAft>
              <a:buClrTx/>
              <a:buFont typeface="Wingdings" pitchFamily="2" charset="2"/>
              <a:buChar char="Ø"/>
            </a:pPr>
            <a:r>
              <a:rPr lang="en-US" sz="2400" dirty="0" smtClean="0"/>
              <a:t>USB flash drive</a:t>
            </a:r>
          </a:p>
          <a:p>
            <a:pPr>
              <a:spcAft>
                <a:spcPts val="3000"/>
              </a:spcAft>
              <a:buClrTx/>
              <a:buFont typeface="Wingdings" pitchFamily="2" charset="2"/>
              <a:buChar char="Ø"/>
            </a:pPr>
            <a:r>
              <a:rPr lang="en-US" sz="2400" dirty="0" smtClean="0"/>
              <a:t>CDs and DVDs </a:t>
            </a:r>
          </a:p>
          <a:p>
            <a:pPr>
              <a:spcAft>
                <a:spcPts val="3000"/>
              </a:spcAft>
              <a:buClrTx/>
              <a:buFont typeface="Wingdings" pitchFamily="2" charset="2"/>
              <a:buChar char="Ø"/>
            </a:pPr>
            <a:r>
              <a:rPr lang="en-US" sz="2400" dirty="0" smtClean="0"/>
              <a:t>Hard disks</a:t>
            </a:r>
          </a:p>
          <a:p>
            <a:pPr>
              <a:spcAft>
                <a:spcPts val="3000"/>
              </a:spcAft>
              <a:buClrTx/>
              <a:buFont typeface="Wingdings" pitchFamily="2" charset="2"/>
              <a:buChar char="Ø"/>
            </a:pPr>
            <a:r>
              <a:rPr lang="en-US" sz="2400" dirty="0" smtClean="0"/>
              <a:t>External Hard disk</a:t>
            </a:r>
          </a:p>
        </p:txBody>
      </p:sp>
      <p:sp>
        <p:nvSpPr>
          <p:cNvPr id="16" name="Text Placeholder 5"/>
          <p:cNvSpPr txBox="1">
            <a:spLocks/>
          </p:cNvSpPr>
          <p:nvPr/>
        </p:nvSpPr>
        <p:spPr>
          <a:xfrm>
            <a:off x="5102225" y="2232025"/>
            <a:ext cx="4041775" cy="639762"/>
          </a:xfrm>
          <a:prstGeom prst="rect">
            <a:avLst/>
          </a:prstGeom>
        </p:spPr>
        <p:txBody>
          <a:bodyPr/>
          <a:lstStyle/>
          <a:p>
            <a:pPr marL="342900" indent="-342900" eaLnBrk="0" hangingPunct="0">
              <a:spcBef>
                <a:spcPct val="20000"/>
              </a:spcBef>
              <a:spcAft>
                <a:spcPts val="3000"/>
              </a:spcAft>
              <a:buClr>
                <a:schemeClr val="tx1"/>
              </a:buClr>
              <a:buSzPct val="75000"/>
              <a:buFont typeface="Wingdings" pitchFamily="2" charset="2"/>
              <a:buChar char="Ø"/>
            </a:pPr>
            <a:r>
              <a:rPr lang="en-US" sz="2400" b="1" dirty="0" smtClean="0">
                <a:latin typeface="+mn-lt"/>
              </a:rPr>
              <a:t>Storage Devices</a:t>
            </a:r>
          </a:p>
        </p:txBody>
      </p:sp>
      <p:pic>
        <p:nvPicPr>
          <p:cNvPr id="17" name="Content Placeholder 7" descr="usb flash drive..jpg"/>
          <p:cNvPicPr>
            <a:picLocks noGrp="1" noChangeAspect="1"/>
          </p:cNvPicPr>
          <p:nvPr>
            <p:ph sz="quarter" idx="4294967295"/>
          </p:nvPr>
        </p:nvPicPr>
        <p:blipFill>
          <a:blip r:embed="rId2" cstate="print"/>
          <a:srcRect/>
          <a:stretch>
            <a:fillRect/>
          </a:stretch>
        </p:blipFill>
        <p:spPr>
          <a:xfrm>
            <a:off x="3733800" y="2678112"/>
            <a:ext cx="1169988" cy="777875"/>
          </a:xfrm>
          <a:prstGeom prst="rect">
            <a:avLst/>
          </a:prstGeom>
        </p:spPr>
      </p:pic>
      <p:pic>
        <p:nvPicPr>
          <p:cNvPr id="18" name="Picture 8" descr="CDs.jpg"/>
          <p:cNvPicPr>
            <a:picLocks noChangeAspect="1"/>
          </p:cNvPicPr>
          <p:nvPr/>
        </p:nvPicPr>
        <p:blipFill>
          <a:blip r:embed="rId3" cstate="print"/>
          <a:srcRect/>
          <a:stretch>
            <a:fillRect/>
          </a:stretch>
        </p:blipFill>
        <p:spPr bwMode="auto">
          <a:xfrm>
            <a:off x="3810000" y="3516312"/>
            <a:ext cx="1066800" cy="768350"/>
          </a:xfrm>
          <a:prstGeom prst="rect">
            <a:avLst/>
          </a:prstGeom>
          <a:noFill/>
          <a:ln w="9525">
            <a:noFill/>
            <a:miter lim="800000"/>
            <a:headEnd/>
            <a:tailEnd/>
          </a:ln>
        </p:spPr>
      </p:pic>
      <p:pic>
        <p:nvPicPr>
          <p:cNvPr id="19" name="Picture 9" descr="harddisk.jpg"/>
          <p:cNvPicPr>
            <a:picLocks noChangeAspect="1"/>
          </p:cNvPicPr>
          <p:nvPr/>
        </p:nvPicPr>
        <p:blipFill>
          <a:blip r:embed="rId4" cstate="print"/>
          <a:srcRect/>
          <a:stretch>
            <a:fillRect/>
          </a:stretch>
        </p:blipFill>
        <p:spPr bwMode="auto">
          <a:xfrm>
            <a:off x="3810000" y="4354512"/>
            <a:ext cx="1066800" cy="914400"/>
          </a:xfrm>
          <a:prstGeom prst="rect">
            <a:avLst/>
          </a:prstGeom>
          <a:noFill/>
          <a:ln w="9525">
            <a:noFill/>
            <a:miter lim="800000"/>
            <a:headEnd/>
            <a:tailEnd/>
          </a:ln>
        </p:spPr>
      </p:pic>
      <p:sp>
        <p:nvSpPr>
          <p:cNvPr id="20" name="TextBox 19"/>
          <p:cNvSpPr txBox="1"/>
          <p:nvPr/>
        </p:nvSpPr>
        <p:spPr>
          <a:xfrm>
            <a:off x="5715000" y="2906712"/>
            <a:ext cx="3124200" cy="2970044"/>
          </a:xfrm>
          <a:prstGeom prst="rect">
            <a:avLst/>
          </a:prstGeom>
          <a:noFill/>
        </p:spPr>
        <p:txBody>
          <a:bodyPr>
            <a:spAutoFit/>
          </a:bodyPr>
          <a:lstStyle/>
          <a:p>
            <a:pPr marL="533400" indent="-533400" eaLnBrk="0" hangingPunct="0">
              <a:spcBef>
                <a:spcPct val="20000"/>
              </a:spcBef>
              <a:spcAft>
                <a:spcPts val="600"/>
              </a:spcAft>
              <a:buSzPct val="80000"/>
              <a:buFont typeface="Wingdings" pitchFamily="2" charset="2"/>
              <a:buChar char="Ø"/>
              <a:defRPr/>
            </a:pPr>
            <a:r>
              <a:rPr lang="en-US" dirty="0">
                <a:latin typeface="+mn-lt"/>
              </a:rPr>
              <a:t>USB flash drive and external hard disk drives</a:t>
            </a:r>
          </a:p>
          <a:p>
            <a:pPr marL="685800" lvl="1" indent="-228600" eaLnBrk="0" hangingPunct="0">
              <a:spcBef>
                <a:spcPct val="20000"/>
              </a:spcBef>
              <a:spcAft>
                <a:spcPts val="600"/>
              </a:spcAft>
              <a:buSzPct val="80000"/>
              <a:buFont typeface="Wingdings" pitchFamily="2" charset="2"/>
              <a:buChar char="§"/>
              <a:defRPr/>
            </a:pPr>
            <a:r>
              <a:rPr lang="en-US" dirty="0">
                <a:latin typeface="+mn-lt"/>
              </a:rPr>
              <a:t>G:, H:, I: , J:, &amp; K:</a:t>
            </a:r>
          </a:p>
          <a:p>
            <a:pPr marL="533400" indent="-533400" eaLnBrk="0" hangingPunct="0">
              <a:spcBef>
                <a:spcPct val="20000"/>
              </a:spcBef>
              <a:spcAft>
                <a:spcPts val="600"/>
              </a:spcAft>
              <a:buSzPct val="80000"/>
              <a:buFont typeface="Wingdings" pitchFamily="2" charset="2"/>
              <a:buChar char="Ø"/>
              <a:defRPr/>
            </a:pPr>
            <a:r>
              <a:rPr lang="en-US" dirty="0">
                <a:latin typeface="+mn-lt"/>
              </a:rPr>
              <a:t> Optical disc drive</a:t>
            </a:r>
          </a:p>
          <a:p>
            <a:pPr marL="685800" lvl="1" indent="-228600" eaLnBrk="0" hangingPunct="0">
              <a:spcBef>
                <a:spcPct val="20000"/>
              </a:spcBef>
              <a:spcAft>
                <a:spcPts val="600"/>
              </a:spcAft>
              <a:buSzPct val="80000"/>
              <a:buFont typeface="Wingdings" pitchFamily="2" charset="2"/>
              <a:buChar char="§"/>
              <a:defRPr/>
            </a:pPr>
            <a:r>
              <a:rPr lang="en-US" dirty="0">
                <a:latin typeface="+mn-lt"/>
              </a:rPr>
              <a:t>F:</a:t>
            </a:r>
          </a:p>
          <a:p>
            <a:pPr marL="533400" indent="-533400" eaLnBrk="0" hangingPunct="0">
              <a:spcBef>
                <a:spcPct val="20000"/>
              </a:spcBef>
              <a:spcAft>
                <a:spcPts val="600"/>
              </a:spcAft>
              <a:buSzPct val="80000"/>
              <a:buFont typeface="Wingdings" pitchFamily="2" charset="2"/>
              <a:buChar char="Ø"/>
              <a:defRPr/>
            </a:pPr>
            <a:r>
              <a:rPr lang="en-US" dirty="0">
                <a:latin typeface="+mn-lt"/>
              </a:rPr>
              <a:t>Hard disk drive</a:t>
            </a:r>
          </a:p>
          <a:p>
            <a:pPr marL="685800" lvl="1" indent="-228600" eaLnBrk="0" hangingPunct="0">
              <a:spcBef>
                <a:spcPct val="20000"/>
              </a:spcBef>
              <a:spcAft>
                <a:spcPts val="600"/>
              </a:spcAft>
              <a:buSzPct val="80000"/>
              <a:buFont typeface="Wingdings" pitchFamily="2" charset="2"/>
              <a:buChar char="§"/>
              <a:defRPr/>
            </a:pPr>
            <a:r>
              <a:rPr lang="en-US" dirty="0">
                <a:latin typeface="+mn-lt"/>
              </a:rPr>
              <a:t>C:, D:,  &amp; E</a:t>
            </a:r>
          </a:p>
        </p:txBody>
      </p:sp>
      <p:pic>
        <p:nvPicPr>
          <p:cNvPr id="21" name="Picture 12" descr="external harddisk.jpg"/>
          <p:cNvPicPr>
            <a:picLocks noChangeAspect="1"/>
          </p:cNvPicPr>
          <p:nvPr/>
        </p:nvPicPr>
        <p:blipFill>
          <a:blip r:embed="rId5" cstate="print"/>
          <a:srcRect/>
          <a:stretch>
            <a:fillRect/>
          </a:stretch>
        </p:blipFill>
        <p:spPr bwMode="auto">
          <a:xfrm>
            <a:off x="4267200" y="5497512"/>
            <a:ext cx="1295400" cy="99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
                                        <p:tgtEl>
                                          <p:spTgt spid="15">
                                            <p:txEl>
                                              <p:pRg st="0" end="0"/>
                                            </p:txEl>
                                          </p:spTgt>
                                        </p:tgtEl>
                                      </p:cBhvr>
                                    </p:animEffect>
                                    <p:anim calcmode="lin" valueType="num">
                                      <p:cBhvr>
                                        <p:cTn id="16" dur="4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15">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100"/>
                                        <p:tgtEl>
                                          <p:spTgt spid="15">
                                            <p:txEl>
                                              <p:pRg st="1" end="1"/>
                                            </p:txEl>
                                          </p:spTgt>
                                        </p:tgtEl>
                                      </p:cBhvr>
                                    </p:animEffect>
                                    <p:anim calcmode="lin" valueType="num">
                                      <p:cBhvr>
                                        <p:cTn id="23" dur="4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15">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100"/>
                                        <p:tgtEl>
                                          <p:spTgt spid="15">
                                            <p:txEl>
                                              <p:pRg st="2" end="2"/>
                                            </p:txEl>
                                          </p:spTgt>
                                        </p:tgtEl>
                                      </p:cBhvr>
                                    </p:animEffect>
                                    <p:anim calcmode="lin" valueType="num">
                                      <p:cBhvr>
                                        <p:cTn id="30" dur="4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1" dur="400" fill="hold"/>
                                        <p:tgtEl>
                                          <p:spTgt spid="15">
                                            <p:txEl>
                                              <p:pRg st="2" end="2"/>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nodeType="with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Effect transition="in" filter="fade">
                                      <p:cBhvr>
                                        <p:cTn id="36" dur="100"/>
                                        <p:tgtEl>
                                          <p:spTgt spid="15">
                                            <p:txEl>
                                              <p:pRg st="3" end="3"/>
                                            </p:txEl>
                                          </p:spTgt>
                                        </p:tgtEl>
                                      </p:cBhvr>
                                    </p:animEffect>
                                    <p:anim calcmode="lin" valueType="num">
                                      <p:cBhvr>
                                        <p:cTn id="37" dur="4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8" dur="400" fill="hold"/>
                                        <p:tgtEl>
                                          <p:spTgt spid="15">
                                            <p:txEl>
                                              <p:pRg st="3" end="3"/>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1000"/>
                                        <p:tgtEl>
                                          <p:spTgt spid="17"/>
                                        </p:tgtEl>
                                      </p:cBhvr>
                                    </p:animEffect>
                                  </p:childTnLst>
                                </p:cTn>
                              </p:par>
                              <p:par>
                                <p:cTn id="46" presetID="9"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1000"/>
                                        <p:tgtEl>
                                          <p:spTgt spid="18"/>
                                        </p:tgtEl>
                                      </p:cBhvr>
                                    </p:animEffect>
                                  </p:childTnLst>
                                </p:cTn>
                              </p:par>
                              <p:par>
                                <p:cTn id="49" presetID="9"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1000"/>
                                        <p:tgtEl>
                                          <p:spTgt spid="19"/>
                                        </p:tgtEl>
                                      </p:cBhvr>
                                    </p:animEffect>
                                  </p:childTnLst>
                                </p:cTn>
                              </p:par>
                              <p:par>
                                <p:cTn id="52" presetID="9"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p:cTn id="5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1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fade">
                                      <p:cBhvr>
                                        <p:cTn id="67" dur="100"/>
                                        <p:tgtEl>
                                          <p:spTgt spid="20">
                                            <p:txEl>
                                              <p:pRg st="0" end="0"/>
                                            </p:txEl>
                                          </p:spTgt>
                                        </p:tgtEl>
                                      </p:cBhvr>
                                    </p:animEffect>
                                    <p:anim calcmode="lin" valueType="num">
                                      <p:cBhvr>
                                        <p:cTn id="68"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20">
                                            <p:txEl>
                                              <p:pRg st="0" end="0"/>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2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2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2" presetID="43" presetClass="entr" presetSubtype="0" fill="hold" nodeType="withEffect">
                                  <p:stCondLst>
                                    <p:cond delay="0"/>
                                  </p:stCondLst>
                                  <p:childTnLst>
                                    <p:set>
                                      <p:cBhvr>
                                        <p:cTn id="73" dur="1" fill="hold">
                                          <p:stCondLst>
                                            <p:cond delay="0"/>
                                          </p:stCondLst>
                                        </p:cTn>
                                        <p:tgtEl>
                                          <p:spTgt spid="20">
                                            <p:txEl>
                                              <p:pRg st="1" end="1"/>
                                            </p:txEl>
                                          </p:spTgt>
                                        </p:tgtEl>
                                        <p:attrNameLst>
                                          <p:attrName>style.visibility</p:attrName>
                                        </p:attrNameLst>
                                      </p:cBhvr>
                                      <p:to>
                                        <p:strVal val="visible"/>
                                      </p:to>
                                    </p:set>
                                    <p:animEffect transition="in" filter="fade">
                                      <p:cBhvr>
                                        <p:cTn id="74" dur="100"/>
                                        <p:tgtEl>
                                          <p:spTgt spid="20">
                                            <p:txEl>
                                              <p:pRg st="1" end="1"/>
                                            </p:txEl>
                                          </p:spTgt>
                                        </p:tgtEl>
                                      </p:cBhvr>
                                    </p:animEffect>
                                    <p:anim calcmode="lin" valueType="num">
                                      <p:cBhvr>
                                        <p:cTn id="75" dur="4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76" dur="400" fill="hold"/>
                                        <p:tgtEl>
                                          <p:spTgt spid="20">
                                            <p:txEl>
                                              <p:pRg st="1" end="1"/>
                                            </p:txEl>
                                          </p:spTgt>
                                        </p:tgtEl>
                                        <p:attrNameLst>
                                          <p:attrName>ppt_y</p:attrName>
                                        </p:attrNameLst>
                                      </p:cBhvr>
                                      <p:tavLst>
                                        <p:tav tm="0">
                                          <p:val>
                                            <p:strVal val="#ppt_y+0.31"/>
                                          </p:val>
                                        </p:tav>
                                        <p:tav tm="100000">
                                          <p:val>
                                            <p:strVal val="#ppt_y+0.31"/>
                                          </p:val>
                                        </p:tav>
                                      </p:tavLst>
                                    </p:anim>
                                    <p:anim calcmode="lin" valueType="num">
                                      <p:cBhvr>
                                        <p:cTn id="77" dur="600" decel="50000" fill="hold">
                                          <p:stCondLst>
                                            <p:cond delay="400"/>
                                          </p:stCondLst>
                                        </p:cTn>
                                        <p:tgtEl>
                                          <p:spTgt spid="20">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8" dur="600" decel="50000" fill="hold">
                                          <p:stCondLst>
                                            <p:cond delay="400"/>
                                          </p:stCondLst>
                                        </p:cTn>
                                        <p:tgtEl>
                                          <p:spTgt spid="20">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9" presetID="43" presetClass="entr" presetSubtype="0" fill="hold" nodeType="withEffect">
                                  <p:stCondLst>
                                    <p:cond delay="0"/>
                                  </p:stCondLst>
                                  <p:childTnLst>
                                    <p:set>
                                      <p:cBhvr>
                                        <p:cTn id="80" dur="1" fill="hold">
                                          <p:stCondLst>
                                            <p:cond delay="0"/>
                                          </p:stCondLst>
                                        </p:cTn>
                                        <p:tgtEl>
                                          <p:spTgt spid="20">
                                            <p:txEl>
                                              <p:pRg st="2" end="2"/>
                                            </p:txEl>
                                          </p:spTgt>
                                        </p:tgtEl>
                                        <p:attrNameLst>
                                          <p:attrName>style.visibility</p:attrName>
                                        </p:attrNameLst>
                                      </p:cBhvr>
                                      <p:to>
                                        <p:strVal val="visible"/>
                                      </p:to>
                                    </p:set>
                                    <p:animEffect transition="in" filter="fade">
                                      <p:cBhvr>
                                        <p:cTn id="81" dur="100"/>
                                        <p:tgtEl>
                                          <p:spTgt spid="20">
                                            <p:txEl>
                                              <p:pRg st="2" end="2"/>
                                            </p:txEl>
                                          </p:spTgt>
                                        </p:tgtEl>
                                      </p:cBhvr>
                                    </p:animEffect>
                                    <p:anim calcmode="lin" valueType="num">
                                      <p:cBhvr>
                                        <p:cTn id="82" dur="4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83" dur="400" fill="hold"/>
                                        <p:tgtEl>
                                          <p:spTgt spid="20">
                                            <p:txEl>
                                              <p:pRg st="2" end="2"/>
                                            </p:txEl>
                                          </p:spTgt>
                                        </p:tgtEl>
                                        <p:attrNameLst>
                                          <p:attrName>ppt_y</p:attrName>
                                        </p:attrNameLst>
                                      </p:cBhvr>
                                      <p:tavLst>
                                        <p:tav tm="0">
                                          <p:val>
                                            <p:strVal val="#ppt_y+0.31"/>
                                          </p:val>
                                        </p:tav>
                                        <p:tav tm="100000">
                                          <p:val>
                                            <p:strVal val="#ppt_y+0.31"/>
                                          </p:val>
                                        </p:tav>
                                      </p:tavLst>
                                    </p:anim>
                                    <p:anim calcmode="lin" valueType="num">
                                      <p:cBhvr>
                                        <p:cTn id="84" dur="600" decel="50000" fill="hold">
                                          <p:stCondLst>
                                            <p:cond delay="400"/>
                                          </p:stCondLst>
                                        </p:cTn>
                                        <p:tgtEl>
                                          <p:spTgt spid="20">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600" decel="50000" fill="hold">
                                          <p:stCondLst>
                                            <p:cond delay="400"/>
                                          </p:stCondLst>
                                        </p:cTn>
                                        <p:tgtEl>
                                          <p:spTgt spid="20">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6" presetID="43" presetClass="entr" presetSubtype="0" fill="hold" nodeType="withEffect">
                                  <p:stCondLst>
                                    <p:cond delay="0"/>
                                  </p:stCondLst>
                                  <p:childTnLst>
                                    <p:set>
                                      <p:cBhvr>
                                        <p:cTn id="87" dur="1" fill="hold">
                                          <p:stCondLst>
                                            <p:cond delay="0"/>
                                          </p:stCondLst>
                                        </p:cTn>
                                        <p:tgtEl>
                                          <p:spTgt spid="20">
                                            <p:txEl>
                                              <p:pRg st="3" end="3"/>
                                            </p:txEl>
                                          </p:spTgt>
                                        </p:tgtEl>
                                        <p:attrNameLst>
                                          <p:attrName>style.visibility</p:attrName>
                                        </p:attrNameLst>
                                      </p:cBhvr>
                                      <p:to>
                                        <p:strVal val="visible"/>
                                      </p:to>
                                    </p:set>
                                    <p:animEffect transition="in" filter="fade">
                                      <p:cBhvr>
                                        <p:cTn id="88" dur="100"/>
                                        <p:tgtEl>
                                          <p:spTgt spid="20">
                                            <p:txEl>
                                              <p:pRg st="3" end="3"/>
                                            </p:txEl>
                                          </p:spTgt>
                                        </p:tgtEl>
                                      </p:cBhvr>
                                    </p:animEffect>
                                    <p:anim calcmode="lin" valueType="num">
                                      <p:cBhvr>
                                        <p:cTn id="89" dur="4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90" dur="400" fill="hold"/>
                                        <p:tgtEl>
                                          <p:spTgt spid="20">
                                            <p:txEl>
                                              <p:pRg st="3" end="3"/>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20">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20">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93" presetID="43" presetClass="entr" presetSubtype="0" fill="hold" nodeType="withEffect">
                                  <p:stCondLst>
                                    <p:cond delay="0"/>
                                  </p:stCondLst>
                                  <p:childTnLst>
                                    <p:set>
                                      <p:cBhvr>
                                        <p:cTn id="94" dur="1" fill="hold">
                                          <p:stCondLst>
                                            <p:cond delay="0"/>
                                          </p:stCondLst>
                                        </p:cTn>
                                        <p:tgtEl>
                                          <p:spTgt spid="20">
                                            <p:txEl>
                                              <p:pRg st="4" end="4"/>
                                            </p:txEl>
                                          </p:spTgt>
                                        </p:tgtEl>
                                        <p:attrNameLst>
                                          <p:attrName>style.visibility</p:attrName>
                                        </p:attrNameLst>
                                      </p:cBhvr>
                                      <p:to>
                                        <p:strVal val="visible"/>
                                      </p:to>
                                    </p:set>
                                    <p:animEffect transition="in" filter="fade">
                                      <p:cBhvr>
                                        <p:cTn id="95" dur="100"/>
                                        <p:tgtEl>
                                          <p:spTgt spid="20">
                                            <p:txEl>
                                              <p:pRg st="4" end="4"/>
                                            </p:txEl>
                                          </p:spTgt>
                                        </p:tgtEl>
                                      </p:cBhvr>
                                    </p:animEffect>
                                    <p:anim calcmode="lin" valueType="num">
                                      <p:cBhvr>
                                        <p:cTn id="96" dur="4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97" dur="400" fill="hold"/>
                                        <p:tgtEl>
                                          <p:spTgt spid="20">
                                            <p:txEl>
                                              <p:pRg st="4" end="4"/>
                                            </p:txEl>
                                          </p:spTgt>
                                        </p:tgtEl>
                                        <p:attrNameLst>
                                          <p:attrName>ppt_y</p:attrName>
                                        </p:attrNameLst>
                                      </p:cBhvr>
                                      <p:tavLst>
                                        <p:tav tm="0">
                                          <p:val>
                                            <p:strVal val="#ppt_y+0.31"/>
                                          </p:val>
                                        </p:tav>
                                        <p:tav tm="100000">
                                          <p:val>
                                            <p:strVal val="#ppt_y+0.31"/>
                                          </p:val>
                                        </p:tav>
                                      </p:tavLst>
                                    </p:anim>
                                    <p:anim calcmode="lin" valueType="num">
                                      <p:cBhvr>
                                        <p:cTn id="98" dur="600" decel="50000" fill="hold">
                                          <p:stCondLst>
                                            <p:cond delay="400"/>
                                          </p:stCondLst>
                                        </p:cTn>
                                        <p:tgtEl>
                                          <p:spTgt spid="20">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9" dur="600" decel="50000" fill="hold">
                                          <p:stCondLst>
                                            <p:cond delay="400"/>
                                          </p:stCondLst>
                                        </p:cTn>
                                        <p:tgtEl>
                                          <p:spTgt spid="20">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0" presetID="43" presetClass="entr" presetSubtype="0" fill="hold" nodeType="withEffect">
                                  <p:stCondLst>
                                    <p:cond delay="0"/>
                                  </p:stCondLst>
                                  <p:childTnLst>
                                    <p:set>
                                      <p:cBhvr>
                                        <p:cTn id="101" dur="1" fill="hold">
                                          <p:stCondLst>
                                            <p:cond delay="0"/>
                                          </p:stCondLst>
                                        </p:cTn>
                                        <p:tgtEl>
                                          <p:spTgt spid="20">
                                            <p:txEl>
                                              <p:pRg st="5" end="5"/>
                                            </p:txEl>
                                          </p:spTgt>
                                        </p:tgtEl>
                                        <p:attrNameLst>
                                          <p:attrName>style.visibility</p:attrName>
                                        </p:attrNameLst>
                                      </p:cBhvr>
                                      <p:to>
                                        <p:strVal val="visible"/>
                                      </p:to>
                                    </p:set>
                                    <p:animEffect transition="in" filter="fade">
                                      <p:cBhvr>
                                        <p:cTn id="102" dur="100"/>
                                        <p:tgtEl>
                                          <p:spTgt spid="20">
                                            <p:txEl>
                                              <p:pRg st="5" end="5"/>
                                            </p:txEl>
                                          </p:spTgt>
                                        </p:tgtEl>
                                      </p:cBhvr>
                                    </p:animEffect>
                                    <p:anim calcmode="lin" valueType="num">
                                      <p:cBhvr>
                                        <p:cTn id="103" dur="4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104" dur="400" fill="hold"/>
                                        <p:tgtEl>
                                          <p:spTgt spid="20">
                                            <p:txEl>
                                              <p:pRg st="5" end="5"/>
                                            </p:txEl>
                                          </p:spTgt>
                                        </p:tgtEl>
                                        <p:attrNameLst>
                                          <p:attrName>ppt_y</p:attrName>
                                        </p:attrNameLst>
                                      </p:cBhvr>
                                      <p:tavLst>
                                        <p:tav tm="0">
                                          <p:val>
                                            <p:strVal val="#ppt_y+0.31"/>
                                          </p:val>
                                        </p:tav>
                                        <p:tav tm="100000">
                                          <p:val>
                                            <p:strVal val="#ppt_y+0.31"/>
                                          </p:val>
                                        </p:tav>
                                      </p:tavLst>
                                    </p:anim>
                                    <p:anim calcmode="lin" valueType="num">
                                      <p:cBhvr>
                                        <p:cTn id="105" dur="600" decel="50000" fill="hold">
                                          <p:stCondLst>
                                            <p:cond delay="400"/>
                                          </p:stCondLst>
                                        </p:cTn>
                                        <p:tgtEl>
                                          <p:spTgt spid="20">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6" dur="600" decel="50000" fill="hold">
                                          <p:stCondLst>
                                            <p:cond delay="400"/>
                                          </p:stCondLst>
                                        </p:cTn>
                                        <p:tgtEl>
                                          <p:spTgt spid="20">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12</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12</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12</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Hardware </a:t>
            </a:r>
            <a:r>
              <a:rPr lang="en-US" dirty="0" smtClean="0"/>
              <a:t>– Storage Unit</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05113038"/>
              </p:ext>
            </p:extLst>
          </p:nvPr>
        </p:nvGraphicFramePr>
        <p:xfrm>
          <a:off x="1219200" y="2438400"/>
          <a:ext cx="7391400" cy="2966720"/>
        </p:xfrm>
        <a:graphic>
          <a:graphicData uri="http://schemas.openxmlformats.org/drawingml/2006/table">
            <a:tbl>
              <a:tblPr firstRow="1" bandRow="1">
                <a:tableStyleId>{5C22544A-7EE6-4342-B048-85BDC9FD1C3A}</a:tableStyleId>
              </a:tblPr>
              <a:tblGrid>
                <a:gridCol w="2133600"/>
                <a:gridCol w="2438400"/>
                <a:gridCol w="2819400"/>
              </a:tblGrid>
              <a:tr h="370840">
                <a:tc>
                  <a:txBody>
                    <a:bodyPr/>
                    <a:lstStyle/>
                    <a:p>
                      <a:r>
                        <a:rPr lang="en-US" dirty="0" smtClean="0"/>
                        <a:t>Storage</a:t>
                      </a:r>
                      <a:r>
                        <a:rPr lang="en-US" baseline="0" dirty="0" smtClean="0"/>
                        <a:t> Unit</a:t>
                      </a:r>
                      <a:endParaRPr lang="en-US" dirty="0"/>
                    </a:p>
                  </a:txBody>
                  <a:tcPr/>
                </a:tc>
                <a:tc>
                  <a:txBody>
                    <a:bodyPr/>
                    <a:lstStyle/>
                    <a:p>
                      <a:r>
                        <a:rPr lang="en-US" dirty="0" smtClean="0"/>
                        <a:t>Exact</a:t>
                      </a:r>
                      <a:r>
                        <a:rPr lang="en-US" baseline="0" dirty="0" smtClean="0"/>
                        <a:t> Equivalent</a:t>
                      </a:r>
                      <a:endParaRPr lang="en-US" dirty="0"/>
                    </a:p>
                  </a:txBody>
                  <a:tcPr/>
                </a:tc>
                <a:tc>
                  <a:txBody>
                    <a:bodyPr/>
                    <a:lstStyle/>
                    <a:p>
                      <a:r>
                        <a:rPr lang="en-US" dirty="0" smtClean="0"/>
                        <a:t>Approximate Equivalent</a:t>
                      </a:r>
                      <a:endParaRPr lang="en-US" dirty="0"/>
                    </a:p>
                  </a:txBody>
                  <a:tcPr/>
                </a:tc>
              </a:tr>
              <a:tr h="370840">
                <a:tc>
                  <a:txBody>
                    <a:bodyPr/>
                    <a:lstStyle/>
                    <a:p>
                      <a:r>
                        <a:rPr lang="en-US" dirty="0" smtClean="0"/>
                        <a:t>8 bits</a:t>
                      </a:r>
                      <a:endParaRPr lang="en-US" dirty="0"/>
                    </a:p>
                  </a:txBody>
                  <a:tcPr/>
                </a:tc>
                <a:tc>
                  <a:txBody>
                    <a:bodyPr/>
                    <a:lstStyle/>
                    <a:p>
                      <a:r>
                        <a:rPr lang="en-US" dirty="0" smtClean="0"/>
                        <a:t>1 byte</a:t>
                      </a:r>
                      <a:endParaRPr lang="en-US" dirty="0"/>
                    </a:p>
                  </a:txBody>
                  <a:tcPr/>
                </a:tc>
                <a:tc>
                  <a:txBody>
                    <a:bodyPr/>
                    <a:lstStyle/>
                    <a:p>
                      <a:endParaRPr lang="en-US"/>
                    </a:p>
                  </a:txBody>
                  <a:tcPr/>
                </a:tc>
              </a:tr>
              <a:tr h="370840">
                <a:tc>
                  <a:txBody>
                    <a:bodyPr/>
                    <a:lstStyle/>
                    <a:p>
                      <a:r>
                        <a:rPr lang="en-US" dirty="0" smtClean="0"/>
                        <a:t>1 KB</a:t>
                      </a:r>
                      <a:r>
                        <a:rPr lang="en-US" baseline="0" dirty="0" smtClean="0"/>
                        <a:t> (Kilobyte)</a:t>
                      </a:r>
                      <a:endParaRPr lang="en-US" dirty="0"/>
                    </a:p>
                  </a:txBody>
                  <a:tcPr/>
                </a:tc>
                <a:tc>
                  <a:txBody>
                    <a:bodyPr/>
                    <a:lstStyle/>
                    <a:p>
                      <a:r>
                        <a:rPr lang="en-US" dirty="0" smtClean="0"/>
                        <a:t>1,024 bytes</a:t>
                      </a:r>
                      <a:endParaRPr lang="en-US" dirty="0"/>
                    </a:p>
                  </a:txBody>
                  <a:tcPr/>
                </a:tc>
                <a:tc>
                  <a:txBody>
                    <a:bodyPr/>
                    <a:lstStyle/>
                    <a:p>
                      <a:r>
                        <a:rPr lang="en-US" dirty="0" smtClean="0"/>
                        <a:t>1,000 bytes</a:t>
                      </a:r>
                      <a:endParaRPr lang="en-US" dirty="0"/>
                    </a:p>
                  </a:txBody>
                  <a:tcPr/>
                </a:tc>
              </a:tr>
              <a:tr h="370840">
                <a:tc>
                  <a:txBody>
                    <a:bodyPr/>
                    <a:lstStyle/>
                    <a:p>
                      <a:r>
                        <a:rPr lang="en-US" dirty="0" smtClean="0"/>
                        <a:t>1 MB (Megabyte)</a:t>
                      </a:r>
                      <a:endParaRPr lang="en-US" dirty="0"/>
                    </a:p>
                  </a:txBody>
                  <a:tcPr/>
                </a:tc>
                <a:tc>
                  <a:txBody>
                    <a:bodyPr/>
                    <a:lstStyle/>
                    <a:p>
                      <a:r>
                        <a:rPr lang="en-US" dirty="0" smtClean="0"/>
                        <a:t>1,024 KB</a:t>
                      </a:r>
                      <a:endParaRPr lang="en-US" dirty="0"/>
                    </a:p>
                  </a:txBody>
                  <a:tcPr/>
                </a:tc>
                <a:tc>
                  <a:txBody>
                    <a:bodyPr/>
                    <a:lstStyle/>
                    <a:p>
                      <a:r>
                        <a:rPr lang="en-US" dirty="0" smtClean="0"/>
                        <a:t>1</a:t>
                      </a:r>
                      <a:r>
                        <a:rPr lang="en-US" baseline="0" dirty="0" smtClean="0"/>
                        <a:t> Million bytes</a:t>
                      </a:r>
                      <a:endParaRPr lang="en-US" dirty="0"/>
                    </a:p>
                  </a:txBody>
                  <a:tcPr/>
                </a:tc>
              </a:tr>
              <a:tr h="370840">
                <a:tc>
                  <a:txBody>
                    <a:bodyPr/>
                    <a:lstStyle/>
                    <a:p>
                      <a:r>
                        <a:rPr lang="en-US" dirty="0" smtClean="0"/>
                        <a:t>1 GB (Gigabyte)</a:t>
                      </a:r>
                      <a:endParaRPr lang="en-US" dirty="0"/>
                    </a:p>
                  </a:txBody>
                  <a:tcPr/>
                </a:tc>
                <a:tc>
                  <a:txBody>
                    <a:bodyPr/>
                    <a:lstStyle/>
                    <a:p>
                      <a:r>
                        <a:rPr lang="en-US" dirty="0" smtClean="0"/>
                        <a:t>1,024</a:t>
                      </a:r>
                      <a:r>
                        <a:rPr lang="en-US" baseline="0" dirty="0" smtClean="0"/>
                        <a:t> MB</a:t>
                      </a:r>
                      <a:endParaRPr lang="en-US" dirty="0"/>
                    </a:p>
                  </a:txBody>
                  <a:tcPr/>
                </a:tc>
                <a:tc>
                  <a:txBody>
                    <a:bodyPr/>
                    <a:lstStyle/>
                    <a:p>
                      <a:r>
                        <a:rPr lang="en-US" dirty="0" smtClean="0"/>
                        <a:t>1 Billion</a:t>
                      </a:r>
                      <a:r>
                        <a:rPr lang="en-US" baseline="0" dirty="0" smtClean="0"/>
                        <a:t> bytes</a:t>
                      </a:r>
                      <a:endParaRPr lang="en-US" dirty="0"/>
                    </a:p>
                  </a:txBody>
                  <a:tcPr/>
                </a:tc>
              </a:tr>
              <a:tr h="370840">
                <a:tc>
                  <a:txBody>
                    <a:bodyPr/>
                    <a:lstStyle/>
                    <a:p>
                      <a:r>
                        <a:rPr lang="en-US" dirty="0" smtClean="0"/>
                        <a:t>1 TB (Terabyte)</a:t>
                      </a:r>
                      <a:endParaRPr lang="en-US" dirty="0"/>
                    </a:p>
                  </a:txBody>
                  <a:tcPr/>
                </a:tc>
                <a:tc>
                  <a:txBody>
                    <a:bodyPr/>
                    <a:lstStyle/>
                    <a:p>
                      <a:r>
                        <a:rPr lang="en-US" dirty="0" smtClean="0"/>
                        <a:t>1,024 GB</a:t>
                      </a:r>
                      <a:endParaRPr lang="en-US" dirty="0"/>
                    </a:p>
                  </a:txBody>
                  <a:tcPr/>
                </a:tc>
                <a:tc>
                  <a:txBody>
                    <a:bodyPr/>
                    <a:lstStyle/>
                    <a:p>
                      <a:r>
                        <a:rPr lang="en-US" dirty="0" smtClean="0"/>
                        <a:t>1 Trillion bytes</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901685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13</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13</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13</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Hardware </a:t>
            </a:r>
            <a:r>
              <a:rPr lang="en-US" dirty="0" smtClean="0"/>
              <a:t>– Two types of Storage</a:t>
            </a:r>
            <a:endParaRPr lang="en-US" dirty="0" smtClean="0"/>
          </a:p>
        </p:txBody>
      </p:sp>
      <p:sp>
        <p:nvSpPr>
          <p:cNvPr id="14" name="Text Placeholder 3"/>
          <p:cNvSpPr txBox="1">
            <a:spLocks/>
          </p:cNvSpPr>
          <p:nvPr/>
        </p:nvSpPr>
        <p:spPr bwMode="auto">
          <a:xfrm>
            <a:off x="914400" y="2232025"/>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latinLnBrk="0" hangingPunct="0">
              <a:lnSpc>
                <a:spcPct val="100000"/>
              </a:lnSpc>
              <a:spcBef>
                <a:spcPct val="20000"/>
              </a:spcBef>
              <a:spcAft>
                <a:spcPts val="3000"/>
              </a:spcAft>
              <a:buSzPct val="75000"/>
              <a:buFont typeface="Wingdings" pitchFamily="2" charset="2"/>
              <a:buChar char="Ø"/>
              <a:tabLst/>
              <a:defRPr/>
            </a:pPr>
            <a:r>
              <a:rPr lang="en-US" sz="2400" b="1" dirty="0" smtClean="0">
                <a:latin typeface="+mn-lt"/>
              </a:rPr>
              <a:t>Secondary Storage</a:t>
            </a:r>
            <a:r>
              <a:rPr lang="en-US" sz="2400" b="1" dirty="0" smtClean="0">
                <a:latin typeface="+mn-lt"/>
              </a:rPr>
              <a:t> </a:t>
            </a:r>
            <a:endParaRPr lang="en-US" sz="2400" b="1" dirty="0" smtClean="0">
              <a:latin typeface="+mn-lt"/>
            </a:endParaRPr>
          </a:p>
        </p:txBody>
      </p:sp>
      <p:sp>
        <p:nvSpPr>
          <p:cNvPr id="15" name="Content Placeholder 4"/>
          <p:cNvSpPr>
            <a:spLocks noGrp="1"/>
          </p:cNvSpPr>
          <p:nvPr>
            <p:ph sz="half" idx="4294967295"/>
          </p:nvPr>
        </p:nvSpPr>
        <p:spPr>
          <a:xfrm>
            <a:off x="914400" y="2906712"/>
            <a:ext cx="4040188" cy="3951288"/>
          </a:xfrm>
          <a:prstGeom prst="rect">
            <a:avLst/>
          </a:prstGeom>
        </p:spPr>
        <p:txBody>
          <a:bodyPr/>
          <a:lstStyle/>
          <a:p>
            <a:pPr>
              <a:spcAft>
                <a:spcPts val="3000"/>
              </a:spcAft>
              <a:buClrTx/>
              <a:buFont typeface="Wingdings" pitchFamily="2" charset="2"/>
              <a:buChar char="Ø"/>
            </a:pPr>
            <a:r>
              <a:rPr lang="en-US" sz="2400" dirty="0" smtClean="0"/>
              <a:t>USB flash drive</a:t>
            </a:r>
          </a:p>
          <a:p>
            <a:pPr>
              <a:spcAft>
                <a:spcPts val="3000"/>
              </a:spcAft>
              <a:buClrTx/>
              <a:buFont typeface="Wingdings" pitchFamily="2" charset="2"/>
              <a:buChar char="Ø"/>
            </a:pPr>
            <a:r>
              <a:rPr lang="en-US" sz="2400" dirty="0" smtClean="0"/>
              <a:t>CDs and DVDs </a:t>
            </a:r>
          </a:p>
          <a:p>
            <a:pPr>
              <a:spcAft>
                <a:spcPts val="3000"/>
              </a:spcAft>
              <a:buClrTx/>
              <a:buFont typeface="Wingdings" pitchFamily="2" charset="2"/>
              <a:buChar char="Ø"/>
            </a:pPr>
            <a:r>
              <a:rPr lang="en-US" sz="2400" dirty="0" smtClean="0"/>
              <a:t>Hard disks</a:t>
            </a:r>
          </a:p>
          <a:p>
            <a:pPr>
              <a:spcAft>
                <a:spcPts val="3000"/>
              </a:spcAft>
              <a:buClrTx/>
              <a:buFont typeface="Wingdings" pitchFamily="2" charset="2"/>
              <a:buChar char="Ø"/>
            </a:pPr>
            <a:r>
              <a:rPr lang="en-US" sz="2400" dirty="0" smtClean="0"/>
              <a:t>External Hard disk</a:t>
            </a:r>
          </a:p>
        </p:txBody>
      </p:sp>
      <p:sp>
        <p:nvSpPr>
          <p:cNvPr id="16" name="Text Placeholder 5"/>
          <p:cNvSpPr txBox="1">
            <a:spLocks/>
          </p:cNvSpPr>
          <p:nvPr/>
        </p:nvSpPr>
        <p:spPr>
          <a:xfrm>
            <a:off x="5102225" y="2232025"/>
            <a:ext cx="4041775" cy="639762"/>
          </a:xfrm>
          <a:prstGeom prst="rect">
            <a:avLst/>
          </a:prstGeom>
        </p:spPr>
        <p:txBody>
          <a:bodyPr/>
          <a:lstStyle/>
          <a:p>
            <a:pPr marL="342900" indent="-342900" eaLnBrk="0" hangingPunct="0">
              <a:spcBef>
                <a:spcPct val="20000"/>
              </a:spcBef>
              <a:spcAft>
                <a:spcPts val="3000"/>
              </a:spcAft>
              <a:buClr>
                <a:schemeClr val="tx1"/>
              </a:buClr>
              <a:buSzPct val="75000"/>
              <a:buFont typeface="Wingdings" pitchFamily="2" charset="2"/>
              <a:buChar char="Ø"/>
            </a:pPr>
            <a:r>
              <a:rPr lang="en-US" sz="2400" b="1" dirty="0" smtClean="0">
                <a:latin typeface="+mn-lt"/>
              </a:rPr>
              <a:t>Primary Storage</a:t>
            </a:r>
            <a:endParaRPr lang="en-US" sz="2400" b="1" dirty="0" smtClean="0">
              <a:latin typeface="+mn-lt"/>
            </a:endParaRPr>
          </a:p>
        </p:txBody>
      </p:sp>
      <p:pic>
        <p:nvPicPr>
          <p:cNvPr id="17" name="Content Placeholder 7" descr="usb flash drive..jpg"/>
          <p:cNvPicPr>
            <a:picLocks noGrp="1" noChangeAspect="1"/>
          </p:cNvPicPr>
          <p:nvPr>
            <p:ph sz="quarter" idx="4294967295"/>
          </p:nvPr>
        </p:nvPicPr>
        <p:blipFill>
          <a:blip r:embed="rId2" cstate="print"/>
          <a:srcRect/>
          <a:stretch>
            <a:fillRect/>
          </a:stretch>
        </p:blipFill>
        <p:spPr>
          <a:xfrm>
            <a:off x="3733800" y="2678112"/>
            <a:ext cx="1169988" cy="777875"/>
          </a:xfrm>
          <a:prstGeom prst="rect">
            <a:avLst/>
          </a:prstGeom>
        </p:spPr>
      </p:pic>
      <p:pic>
        <p:nvPicPr>
          <p:cNvPr id="18" name="Picture 8" descr="CDs.jpg"/>
          <p:cNvPicPr>
            <a:picLocks noChangeAspect="1"/>
          </p:cNvPicPr>
          <p:nvPr/>
        </p:nvPicPr>
        <p:blipFill>
          <a:blip r:embed="rId3" cstate="print"/>
          <a:srcRect/>
          <a:stretch>
            <a:fillRect/>
          </a:stretch>
        </p:blipFill>
        <p:spPr bwMode="auto">
          <a:xfrm>
            <a:off x="3810000" y="3516312"/>
            <a:ext cx="1066800" cy="768350"/>
          </a:xfrm>
          <a:prstGeom prst="rect">
            <a:avLst/>
          </a:prstGeom>
          <a:noFill/>
          <a:ln w="9525">
            <a:noFill/>
            <a:miter lim="800000"/>
            <a:headEnd/>
            <a:tailEnd/>
          </a:ln>
        </p:spPr>
      </p:pic>
      <p:pic>
        <p:nvPicPr>
          <p:cNvPr id="19" name="Picture 9" descr="harddisk.jpg"/>
          <p:cNvPicPr>
            <a:picLocks noChangeAspect="1"/>
          </p:cNvPicPr>
          <p:nvPr/>
        </p:nvPicPr>
        <p:blipFill>
          <a:blip r:embed="rId4" cstate="print"/>
          <a:srcRect/>
          <a:stretch>
            <a:fillRect/>
          </a:stretch>
        </p:blipFill>
        <p:spPr bwMode="auto">
          <a:xfrm>
            <a:off x="3810000" y="4354512"/>
            <a:ext cx="1066800" cy="914400"/>
          </a:xfrm>
          <a:prstGeom prst="rect">
            <a:avLst/>
          </a:prstGeom>
          <a:noFill/>
          <a:ln w="9525">
            <a:noFill/>
            <a:miter lim="800000"/>
            <a:headEnd/>
            <a:tailEnd/>
          </a:ln>
        </p:spPr>
      </p:pic>
      <p:sp>
        <p:nvSpPr>
          <p:cNvPr id="20" name="TextBox 19"/>
          <p:cNvSpPr txBox="1"/>
          <p:nvPr/>
        </p:nvSpPr>
        <p:spPr>
          <a:xfrm>
            <a:off x="5679757" y="2526442"/>
            <a:ext cx="3124200" cy="4487382"/>
          </a:xfrm>
          <a:prstGeom prst="rect">
            <a:avLst/>
          </a:prstGeom>
          <a:noFill/>
        </p:spPr>
        <p:txBody>
          <a:bodyPr>
            <a:spAutoFit/>
          </a:bodyPr>
          <a:lstStyle/>
          <a:p>
            <a:pPr marL="533400" indent="-533400" eaLnBrk="0" hangingPunct="0">
              <a:spcBef>
                <a:spcPct val="20000"/>
              </a:spcBef>
              <a:spcAft>
                <a:spcPts val="600"/>
              </a:spcAft>
              <a:buSzPct val="80000"/>
              <a:buFont typeface="Wingdings" pitchFamily="2" charset="2"/>
              <a:buChar char="Ø"/>
              <a:defRPr/>
            </a:pPr>
            <a:r>
              <a:rPr lang="en-US" dirty="0" smtClean="0">
                <a:latin typeface="+mn-lt"/>
              </a:rPr>
              <a:t>RAM (Random Access Memory)</a:t>
            </a:r>
          </a:p>
          <a:p>
            <a:pPr marL="533400" indent="-533400" eaLnBrk="0" hangingPunct="0">
              <a:spcBef>
                <a:spcPct val="20000"/>
              </a:spcBef>
              <a:spcAft>
                <a:spcPts val="600"/>
              </a:spcAft>
              <a:buSzPct val="80000"/>
              <a:buFont typeface="Wingdings" pitchFamily="2" charset="2"/>
              <a:buChar char="Ø"/>
              <a:defRPr/>
            </a:pPr>
            <a:endParaRPr lang="en-US" dirty="0">
              <a:latin typeface="+mn-lt"/>
            </a:endParaRPr>
          </a:p>
          <a:p>
            <a:pPr marL="533400" indent="-533400" eaLnBrk="0" hangingPunct="0">
              <a:spcBef>
                <a:spcPct val="20000"/>
              </a:spcBef>
              <a:spcAft>
                <a:spcPts val="600"/>
              </a:spcAft>
              <a:buSzPct val="80000"/>
              <a:buFont typeface="Wingdings" pitchFamily="2" charset="2"/>
              <a:buChar char="Ø"/>
              <a:defRPr/>
            </a:pPr>
            <a:endParaRPr lang="en-US" dirty="0" smtClean="0">
              <a:latin typeface="+mn-lt"/>
            </a:endParaRPr>
          </a:p>
          <a:p>
            <a:pPr marL="533400" indent="-533400" eaLnBrk="0" hangingPunct="0">
              <a:spcBef>
                <a:spcPct val="20000"/>
              </a:spcBef>
              <a:spcAft>
                <a:spcPts val="600"/>
              </a:spcAft>
              <a:buSzPct val="80000"/>
              <a:buFont typeface="Wingdings" pitchFamily="2" charset="2"/>
              <a:buChar char="Ø"/>
              <a:defRPr/>
            </a:pPr>
            <a:r>
              <a:rPr lang="en-US" dirty="0" smtClean="0">
                <a:latin typeface="+mn-lt"/>
              </a:rPr>
              <a:t>When a program runs it primarily stayed in the memory.</a:t>
            </a:r>
          </a:p>
          <a:p>
            <a:pPr marL="533400" indent="-533400" eaLnBrk="0" hangingPunct="0">
              <a:spcBef>
                <a:spcPct val="20000"/>
              </a:spcBef>
              <a:spcAft>
                <a:spcPts val="600"/>
              </a:spcAft>
              <a:buSzPct val="80000"/>
              <a:buFont typeface="Wingdings" pitchFamily="2" charset="2"/>
              <a:buChar char="Ø"/>
              <a:defRPr/>
            </a:pPr>
            <a:r>
              <a:rPr lang="en-US" dirty="0" smtClean="0">
                <a:latin typeface="+mn-lt"/>
              </a:rPr>
              <a:t>It is volatile meaning it is electricity-dependent so all data in it will be lost when power is off.</a:t>
            </a:r>
          </a:p>
          <a:p>
            <a:pPr marL="533400" indent="-533400" eaLnBrk="0" hangingPunct="0">
              <a:spcBef>
                <a:spcPct val="20000"/>
              </a:spcBef>
              <a:spcAft>
                <a:spcPts val="600"/>
              </a:spcAft>
              <a:buSzPct val="80000"/>
              <a:buFont typeface="Wingdings" pitchFamily="2" charset="2"/>
              <a:buChar char="Ø"/>
              <a:defRPr/>
            </a:pPr>
            <a:endParaRPr lang="en-US" dirty="0" smtClean="0">
              <a:latin typeface="+mn-lt"/>
            </a:endParaRPr>
          </a:p>
          <a:p>
            <a:pPr marL="533400" indent="-533400" eaLnBrk="0" hangingPunct="0">
              <a:spcBef>
                <a:spcPct val="20000"/>
              </a:spcBef>
              <a:spcAft>
                <a:spcPts val="600"/>
              </a:spcAft>
              <a:buSzPct val="80000"/>
              <a:buFont typeface="Wingdings" pitchFamily="2" charset="2"/>
              <a:buChar char="Ø"/>
              <a:defRPr/>
            </a:pPr>
            <a:endParaRPr lang="en-US" dirty="0">
              <a:latin typeface="+mn-lt"/>
            </a:endParaRPr>
          </a:p>
        </p:txBody>
      </p:sp>
      <p:pic>
        <p:nvPicPr>
          <p:cNvPr id="21" name="Picture 12" descr="external harddisk.jpg"/>
          <p:cNvPicPr>
            <a:picLocks noChangeAspect="1"/>
          </p:cNvPicPr>
          <p:nvPr/>
        </p:nvPicPr>
        <p:blipFill>
          <a:blip r:embed="rId5" cstate="print"/>
          <a:srcRect/>
          <a:stretch>
            <a:fillRect/>
          </a:stretch>
        </p:blipFill>
        <p:spPr bwMode="auto">
          <a:xfrm>
            <a:off x="4267200" y="5497512"/>
            <a:ext cx="1295400" cy="990600"/>
          </a:xfrm>
          <a:prstGeom prst="rect">
            <a:avLst/>
          </a:prstGeom>
          <a:noFill/>
          <a:ln w="9525">
            <a:noFill/>
            <a:miter lim="800000"/>
            <a:headEnd/>
            <a:tailEnd/>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303" y="2982912"/>
            <a:ext cx="1102297" cy="1102297"/>
          </a:xfrm>
          <a:prstGeom prst="rect">
            <a:avLst/>
          </a:prstGeom>
        </p:spPr>
      </p:pic>
    </p:spTree>
    <p:extLst>
      <p:ext uri="{BB962C8B-B14F-4D97-AF65-F5344CB8AC3E}">
        <p14:creationId xmlns:p14="http://schemas.microsoft.com/office/powerpoint/2010/main" val="598387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
                                        <p:tgtEl>
                                          <p:spTgt spid="15">
                                            <p:txEl>
                                              <p:pRg st="0" end="0"/>
                                            </p:txEl>
                                          </p:spTgt>
                                        </p:tgtEl>
                                      </p:cBhvr>
                                    </p:animEffect>
                                    <p:anim calcmode="lin" valueType="num">
                                      <p:cBhvr>
                                        <p:cTn id="16" dur="4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15">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100"/>
                                        <p:tgtEl>
                                          <p:spTgt spid="15">
                                            <p:txEl>
                                              <p:pRg st="1" end="1"/>
                                            </p:txEl>
                                          </p:spTgt>
                                        </p:tgtEl>
                                      </p:cBhvr>
                                    </p:animEffect>
                                    <p:anim calcmode="lin" valueType="num">
                                      <p:cBhvr>
                                        <p:cTn id="23" dur="4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15">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100"/>
                                        <p:tgtEl>
                                          <p:spTgt spid="15">
                                            <p:txEl>
                                              <p:pRg st="2" end="2"/>
                                            </p:txEl>
                                          </p:spTgt>
                                        </p:tgtEl>
                                      </p:cBhvr>
                                    </p:animEffect>
                                    <p:anim calcmode="lin" valueType="num">
                                      <p:cBhvr>
                                        <p:cTn id="30" dur="4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1" dur="400" fill="hold"/>
                                        <p:tgtEl>
                                          <p:spTgt spid="15">
                                            <p:txEl>
                                              <p:pRg st="2" end="2"/>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nodeType="with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Effect transition="in" filter="fade">
                                      <p:cBhvr>
                                        <p:cTn id="36" dur="100"/>
                                        <p:tgtEl>
                                          <p:spTgt spid="15">
                                            <p:txEl>
                                              <p:pRg st="3" end="3"/>
                                            </p:txEl>
                                          </p:spTgt>
                                        </p:tgtEl>
                                      </p:cBhvr>
                                    </p:animEffect>
                                    <p:anim calcmode="lin" valueType="num">
                                      <p:cBhvr>
                                        <p:cTn id="37" dur="4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8" dur="400" fill="hold"/>
                                        <p:tgtEl>
                                          <p:spTgt spid="15">
                                            <p:txEl>
                                              <p:pRg st="3" end="3"/>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1000"/>
                                        <p:tgtEl>
                                          <p:spTgt spid="17"/>
                                        </p:tgtEl>
                                      </p:cBhvr>
                                    </p:animEffect>
                                  </p:childTnLst>
                                </p:cTn>
                              </p:par>
                              <p:par>
                                <p:cTn id="46" presetID="9"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1000"/>
                                        <p:tgtEl>
                                          <p:spTgt spid="18"/>
                                        </p:tgtEl>
                                      </p:cBhvr>
                                    </p:animEffect>
                                  </p:childTnLst>
                                </p:cTn>
                              </p:par>
                              <p:par>
                                <p:cTn id="49" presetID="9"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1000"/>
                                        <p:tgtEl>
                                          <p:spTgt spid="19"/>
                                        </p:tgtEl>
                                      </p:cBhvr>
                                    </p:animEffect>
                                  </p:childTnLst>
                                </p:cTn>
                              </p:par>
                              <p:par>
                                <p:cTn id="52" presetID="9"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p:cTn id="5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1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6">
                                            <p:txEl>
                                              <p:pRg st="0" end="0"/>
                                            </p:txEl>
                                          </p:spTgt>
                                        </p:tgtEl>
                                        <p:attrNameLst>
                                          <p:attrName>ppt_y</p:attrName>
                                        </p:attrNameLst>
                                      </p:cBhvr>
                                      <p:tavLst>
                                        <p:tav tm="0" fmla="#ppt_y+(sin(-2*pi*(1-$))*-#ppt_x+cos(-2*pi*(1-$))*(1-#ppt_y))*(1-$)">
                                          <p:val>
                                            <p:fltVal val="0"/>
                                          </p:val>
                                        </p:tav>
                                        <p:tav tm="100000">
                                          <p:val>
                                            <p:fltVal val="1"/>
                                          </p:val>
                                        </p:tav>
                                      </p:tavLst>
                                    </p:anim>
                                  </p:childTnLst>
                                </p:cTn>
                              </p:par>
                              <p:par>
                                <p:cTn id="63" presetID="43" presetClass="entr" presetSubtype="0" fill="hold" nodeType="with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Effect transition="in" filter="fade">
                                      <p:cBhvr>
                                        <p:cTn id="65" dur="100"/>
                                        <p:tgtEl>
                                          <p:spTgt spid="20">
                                            <p:txEl>
                                              <p:pRg st="0" end="0"/>
                                            </p:txEl>
                                          </p:spTgt>
                                        </p:tgtEl>
                                      </p:cBhvr>
                                    </p:animEffect>
                                    <p:anim calcmode="lin" valueType="num">
                                      <p:cBhvr>
                                        <p:cTn id="66"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0">
                                            <p:txEl>
                                              <p:pRg st="0" end="0"/>
                                            </p:txEl>
                                          </p:spTgt>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2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2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0" presetID="43" presetClass="entr" presetSubtype="0" fill="hold" nodeType="withEffect">
                                  <p:stCondLst>
                                    <p:cond delay="0"/>
                                  </p:stCondLst>
                                  <p:childTnLst>
                                    <p:set>
                                      <p:cBhvr>
                                        <p:cTn id="71" dur="1" fill="hold">
                                          <p:stCondLst>
                                            <p:cond delay="0"/>
                                          </p:stCondLst>
                                        </p:cTn>
                                        <p:tgtEl>
                                          <p:spTgt spid="20">
                                            <p:txEl>
                                              <p:pRg st="3" end="3"/>
                                            </p:txEl>
                                          </p:spTgt>
                                        </p:tgtEl>
                                        <p:attrNameLst>
                                          <p:attrName>style.visibility</p:attrName>
                                        </p:attrNameLst>
                                      </p:cBhvr>
                                      <p:to>
                                        <p:strVal val="visible"/>
                                      </p:to>
                                    </p:set>
                                    <p:animEffect transition="in" filter="fade">
                                      <p:cBhvr>
                                        <p:cTn id="72" dur="100"/>
                                        <p:tgtEl>
                                          <p:spTgt spid="20">
                                            <p:txEl>
                                              <p:pRg st="3" end="3"/>
                                            </p:txEl>
                                          </p:spTgt>
                                        </p:tgtEl>
                                      </p:cBhvr>
                                    </p:animEffect>
                                    <p:anim calcmode="lin" valueType="num">
                                      <p:cBhvr>
                                        <p:cTn id="73" dur="4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4" dur="400" fill="hold"/>
                                        <p:tgtEl>
                                          <p:spTgt spid="20">
                                            <p:txEl>
                                              <p:pRg st="3" end="3"/>
                                            </p:txEl>
                                          </p:spTgt>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20">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20">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7" presetID="43" presetClass="entr" presetSubtype="0" fill="hold" nodeType="withEffect">
                                  <p:stCondLst>
                                    <p:cond delay="0"/>
                                  </p:stCondLst>
                                  <p:childTnLst>
                                    <p:set>
                                      <p:cBhvr>
                                        <p:cTn id="78" dur="1" fill="hold">
                                          <p:stCondLst>
                                            <p:cond delay="0"/>
                                          </p:stCondLst>
                                        </p:cTn>
                                        <p:tgtEl>
                                          <p:spTgt spid="20">
                                            <p:txEl>
                                              <p:pRg st="4" end="4"/>
                                            </p:txEl>
                                          </p:spTgt>
                                        </p:tgtEl>
                                        <p:attrNameLst>
                                          <p:attrName>style.visibility</p:attrName>
                                        </p:attrNameLst>
                                      </p:cBhvr>
                                      <p:to>
                                        <p:strVal val="visible"/>
                                      </p:to>
                                    </p:set>
                                    <p:animEffect transition="in" filter="fade">
                                      <p:cBhvr>
                                        <p:cTn id="79" dur="100"/>
                                        <p:tgtEl>
                                          <p:spTgt spid="20">
                                            <p:txEl>
                                              <p:pRg st="4" end="4"/>
                                            </p:txEl>
                                          </p:spTgt>
                                        </p:tgtEl>
                                      </p:cBhvr>
                                    </p:animEffect>
                                    <p:anim calcmode="lin" valueType="num">
                                      <p:cBhvr>
                                        <p:cTn id="80" dur="4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81" dur="400" fill="hold"/>
                                        <p:tgtEl>
                                          <p:spTgt spid="20">
                                            <p:txEl>
                                              <p:pRg st="4" end="4"/>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0">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0">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14</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14</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14</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Software</a:t>
            </a:r>
          </a:p>
        </p:txBody>
      </p:sp>
      <p:sp>
        <p:nvSpPr>
          <p:cNvPr id="9" name="Rectangle 23"/>
          <p:cNvSpPr>
            <a:spLocks noChangeArrowheads="1"/>
          </p:cNvSpPr>
          <p:nvPr/>
        </p:nvSpPr>
        <p:spPr bwMode="auto">
          <a:xfrm>
            <a:off x="762000" y="2332030"/>
            <a:ext cx="8534400" cy="2311402"/>
          </a:xfrm>
          <a:prstGeom prst="rect">
            <a:avLst/>
          </a:prstGeom>
          <a:noFill/>
          <a:ln w="9525">
            <a:noFill/>
            <a:miter lim="800000"/>
            <a:headEnd/>
            <a:tailEnd/>
          </a:ln>
        </p:spPr>
        <p:txBody>
          <a:bodyPr wrap="square">
            <a:spAutoFit/>
          </a:bodyPr>
          <a:lstStyle/>
          <a:p>
            <a:pPr eaLnBrk="0" hangingPunct="0">
              <a:spcBef>
                <a:spcPct val="5000"/>
              </a:spcBef>
              <a:buClr>
                <a:srgbClr val="000066"/>
              </a:buClr>
              <a:buSzPct val="75000"/>
              <a:buFont typeface="Wingdings" pitchFamily="2" charset="2"/>
              <a:buChar char="Ø"/>
            </a:pPr>
            <a:r>
              <a:rPr kumimoji="1" lang="en-US" sz="2600" b="1" dirty="0">
                <a:solidFill>
                  <a:srgbClr val="000000"/>
                </a:solidFill>
                <a:latin typeface="Times New Roman" pitchFamily="18" charset="0"/>
              </a:rPr>
              <a:t>   </a:t>
            </a:r>
            <a:r>
              <a:rPr lang="en-US" sz="2800" b="1" dirty="0" smtClean="0">
                <a:latin typeface="+mn-lt"/>
              </a:rPr>
              <a:t>Software</a:t>
            </a:r>
            <a:r>
              <a:rPr kumimoji="1" lang="en-US" sz="2600" b="1" dirty="0" smtClean="0">
                <a:solidFill>
                  <a:srgbClr val="000000"/>
                </a:solidFill>
                <a:latin typeface="Times New Roman" pitchFamily="18" charset="0"/>
              </a:rPr>
              <a:t> </a:t>
            </a:r>
            <a:r>
              <a:rPr lang="en-US" sz="2800" dirty="0" smtClean="0">
                <a:latin typeface="+mn-lt"/>
              </a:rPr>
              <a:t>consists of a series of </a:t>
            </a:r>
            <a:r>
              <a:rPr lang="en-US" sz="2800" i="1" dirty="0" smtClean="0">
                <a:latin typeface="+mn-lt"/>
              </a:rPr>
              <a:t>instructions</a:t>
            </a:r>
            <a:r>
              <a:rPr lang="en-US" sz="2800" dirty="0" smtClean="0">
                <a:latin typeface="+mn-lt"/>
              </a:rPr>
              <a:t> that</a:t>
            </a:r>
            <a:br>
              <a:rPr lang="en-US" sz="2800" dirty="0" smtClean="0">
                <a:latin typeface="+mn-lt"/>
              </a:rPr>
            </a:br>
            <a:r>
              <a:rPr lang="en-US" sz="2800" dirty="0" smtClean="0">
                <a:latin typeface="+mn-lt"/>
              </a:rPr>
              <a:t>     tells the computer what to do and how to do it</a:t>
            </a:r>
          </a:p>
          <a:p>
            <a:pPr eaLnBrk="0" hangingPunct="0">
              <a:spcBef>
                <a:spcPct val="5000"/>
              </a:spcBef>
              <a:buClr>
                <a:srgbClr val="000066"/>
              </a:buClr>
              <a:buSzPct val="75000"/>
              <a:buFont typeface="Wingdings" pitchFamily="2" charset="2"/>
              <a:buChar char="Ø"/>
            </a:pPr>
            <a:r>
              <a:rPr lang="en-US" sz="2800" dirty="0" smtClean="0">
                <a:latin typeface="+mn-lt"/>
              </a:rPr>
              <a:t>  It is the non-tangible (cannot be touch but could</a:t>
            </a:r>
          </a:p>
          <a:p>
            <a:pPr eaLnBrk="0" hangingPunct="0">
              <a:spcBef>
                <a:spcPct val="5000"/>
              </a:spcBef>
              <a:buClr>
                <a:srgbClr val="000066"/>
              </a:buClr>
              <a:buSzPct val="75000"/>
            </a:pPr>
            <a:r>
              <a:rPr lang="en-US" sz="2800" dirty="0" smtClean="0">
                <a:latin typeface="+mn-lt"/>
              </a:rPr>
              <a:t>    be seen) of a computer.</a:t>
            </a:r>
          </a:p>
          <a:p>
            <a:pPr eaLnBrk="0" hangingPunct="0">
              <a:spcBef>
                <a:spcPct val="5000"/>
              </a:spcBef>
              <a:buClr>
                <a:srgbClr val="000066"/>
              </a:buClr>
              <a:buSzPct val="75000"/>
              <a:buFont typeface="Wingdings" pitchFamily="2" charset="2"/>
              <a:buChar char="Ø"/>
            </a:pPr>
            <a:r>
              <a:rPr lang="en-US" sz="2800" dirty="0" smtClean="0">
                <a:latin typeface="+mn-lt"/>
              </a:rPr>
              <a:t>  It is also otherwise known as </a:t>
            </a:r>
            <a:r>
              <a:rPr lang="en-US" sz="2800" b="1" dirty="0" smtClean="0">
                <a:latin typeface="+mn-lt"/>
              </a:rPr>
              <a:t>program</a:t>
            </a:r>
            <a:r>
              <a:rPr lang="en-US" sz="2800" dirty="0" smtClean="0">
                <a:latin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
                                        <p:tgtEl>
                                          <p:spTgt spid="9">
                                            <p:txEl>
                                              <p:pRg st="1" end="1"/>
                                            </p:txEl>
                                          </p:spTgt>
                                        </p:tgtEl>
                                      </p:cBhvr>
                                    </p:animEffect>
                                    <p:anim calcmode="lin" valueType="num">
                                      <p:cBhvr>
                                        <p:cTn id="17"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
                                        <p:tgtEl>
                                          <p:spTgt spid="9">
                                            <p:txEl>
                                              <p:pRg st="2" end="2"/>
                                            </p:txEl>
                                          </p:spTgt>
                                        </p:tgtEl>
                                      </p:cBhvr>
                                    </p:animEffect>
                                    <p:anim calcmode="lin" valueType="num">
                                      <p:cBhvr>
                                        <p:cTn id="26" dur="4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9">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
                                        <p:tgtEl>
                                          <p:spTgt spid="9">
                                            <p:txEl>
                                              <p:pRg st="3" end="3"/>
                                            </p:txEl>
                                          </p:spTgt>
                                        </p:tgtEl>
                                      </p:cBhvr>
                                    </p:animEffect>
                                    <p:anim calcmode="lin" valueType="num">
                                      <p:cBhvr>
                                        <p:cTn id="35" dur="4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9">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9">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9">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15</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15</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15</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Software - Categories</a:t>
            </a:r>
          </a:p>
        </p:txBody>
      </p:sp>
      <p:sp>
        <p:nvSpPr>
          <p:cNvPr id="9" name="Rectangle 23"/>
          <p:cNvSpPr>
            <a:spLocks noChangeArrowheads="1"/>
          </p:cNvSpPr>
          <p:nvPr/>
        </p:nvSpPr>
        <p:spPr bwMode="auto">
          <a:xfrm>
            <a:off x="762000" y="2332030"/>
            <a:ext cx="8534400" cy="4404283"/>
          </a:xfrm>
          <a:prstGeom prst="rect">
            <a:avLst/>
          </a:prstGeom>
          <a:noFill/>
          <a:ln w="9525">
            <a:noFill/>
            <a:miter lim="800000"/>
            <a:headEnd/>
            <a:tailEnd/>
          </a:ln>
        </p:spPr>
        <p:txBody>
          <a:bodyPr wrap="square">
            <a:spAutoFit/>
          </a:bodyPr>
          <a:lstStyle/>
          <a:p>
            <a:pPr eaLnBrk="0" hangingPunct="0">
              <a:spcBef>
                <a:spcPct val="5000"/>
              </a:spcBef>
              <a:buClr>
                <a:srgbClr val="000066"/>
              </a:buClr>
              <a:buSzPct val="75000"/>
            </a:pPr>
            <a:r>
              <a:rPr lang="en-US" sz="2400" b="1" dirty="0" smtClean="0">
                <a:latin typeface="+mn-lt"/>
              </a:rPr>
              <a:t>Two Categories of Software   </a:t>
            </a:r>
          </a:p>
          <a:p>
            <a:pPr eaLnBrk="0" hangingPunct="0">
              <a:spcBef>
                <a:spcPct val="5000"/>
              </a:spcBef>
              <a:buClr>
                <a:srgbClr val="000066"/>
              </a:buClr>
              <a:buSzPct val="75000"/>
              <a:buFont typeface="Wingdings" pitchFamily="2" charset="2"/>
              <a:buChar char="Ø"/>
            </a:pPr>
            <a:r>
              <a:rPr lang="en-US" sz="2800" b="1" dirty="0" smtClean="0">
                <a:latin typeface="+mn-lt"/>
              </a:rPr>
              <a:t> </a:t>
            </a:r>
            <a:r>
              <a:rPr lang="en-US" sz="2400" b="1" dirty="0" smtClean="0">
                <a:latin typeface="+mn-lt"/>
              </a:rPr>
              <a:t>Application software</a:t>
            </a:r>
            <a:r>
              <a:rPr kumimoji="1" lang="en-US" sz="2400" b="1" dirty="0" smtClean="0">
                <a:solidFill>
                  <a:srgbClr val="000000"/>
                </a:solidFill>
                <a:latin typeface="Times New Roman" pitchFamily="18" charset="0"/>
              </a:rPr>
              <a:t> – </a:t>
            </a:r>
            <a:r>
              <a:rPr lang="en-US" sz="2400" dirty="0" smtClean="0">
                <a:latin typeface="+mn-lt"/>
              </a:rPr>
              <a:t>programs designed to make user more productive. Examples of such are word processing, spreadsheet, database, presentation graphics, accounting, photo editing etc.</a:t>
            </a:r>
            <a:endParaRPr lang="en-US" sz="2800" dirty="0" smtClean="0">
              <a:latin typeface="+mn-lt"/>
            </a:endParaRPr>
          </a:p>
          <a:p>
            <a:pPr eaLnBrk="0" hangingPunct="0">
              <a:spcBef>
                <a:spcPct val="5000"/>
              </a:spcBef>
              <a:buClr>
                <a:srgbClr val="000066"/>
              </a:buClr>
              <a:buSzPct val="75000"/>
              <a:buFont typeface="Wingdings" pitchFamily="2" charset="2"/>
              <a:buChar char="Ø"/>
            </a:pPr>
            <a:r>
              <a:rPr lang="en-US" sz="2800" b="1" dirty="0" smtClean="0">
                <a:latin typeface="+mn-lt"/>
              </a:rPr>
              <a:t> </a:t>
            </a:r>
            <a:r>
              <a:rPr lang="en-US" sz="2400" b="1" dirty="0" smtClean="0">
                <a:latin typeface="+mn-lt"/>
              </a:rPr>
              <a:t>System Software</a:t>
            </a:r>
            <a:r>
              <a:rPr lang="en-US" sz="2400" dirty="0" smtClean="0">
                <a:latin typeface="+mn-lt"/>
              </a:rPr>
              <a:t> - programs that control or maintain the operations of computer hardware (e.g. printer, hard disk). A good example is the </a:t>
            </a:r>
            <a:r>
              <a:rPr lang="en-US" sz="2400" i="1" dirty="0" smtClean="0">
                <a:latin typeface="+mn-lt"/>
              </a:rPr>
              <a:t>Operating System</a:t>
            </a:r>
            <a:r>
              <a:rPr lang="en-US" sz="2400" dirty="0" smtClean="0">
                <a:latin typeface="+mn-lt"/>
              </a:rPr>
              <a:t> like Windows 7, Linux, Mac OS X etc. It allows program like spreadsheet to run and at the same time store data and as well as print it.</a:t>
            </a:r>
          </a:p>
          <a:p>
            <a:pPr eaLnBrk="0" hangingPunct="0">
              <a:spcBef>
                <a:spcPct val="5000"/>
              </a:spcBef>
              <a:buClr>
                <a:srgbClr val="000066"/>
              </a:buClr>
              <a:buSzPct val="75000"/>
            </a:pPr>
            <a:endParaRPr lang="en-US" sz="2800" dirty="0" smtClean="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
                                        <p:tgtEl>
                                          <p:spTgt spid="9">
                                            <p:txEl>
                                              <p:pRg st="1" end="1"/>
                                            </p:txEl>
                                          </p:spTgt>
                                        </p:tgtEl>
                                      </p:cBhvr>
                                    </p:animEffect>
                                    <p:anim calcmode="lin" valueType="num">
                                      <p:cBhvr>
                                        <p:cTn id="17"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
                                        <p:tgtEl>
                                          <p:spTgt spid="9">
                                            <p:txEl>
                                              <p:pRg st="2" end="2"/>
                                            </p:txEl>
                                          </p:spTgt>
                                        </p:tgtEl>
                                      </p:cBhvr>
                                    </p:animEffect>
                                    <p:anim calcmode="lin" valueType="num">
                                      <p:cBhvr>
                                        <p:cTn id="26" dur="4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9">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16</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16</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16</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a:t>
            </a:r>
          </a:p>
        </p:txBody>
      </p:sp>
      <p:sp>
        <p:nvSpPr>
          <p:cNvPr id="23"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What is a </a:t>
            </a:r>
            <a:r>
              <a:rPr lang="en-US" sz="2200" b="1" dirty="0" smtClean="0"/>
              <a:t>Network</a:t>
            </a:r>
            <a:r>
              <a:rPr lang="en-US" sz="2200" dirty="0" smtClean="0"/>
              <a:t>?</a:t>
            </a:r>
          </a:p>
          <a:p>
            <a:pPr marL="342900" lvl="1" indent="-342900">
              <a:buFont typeface="Wingdings" pitchFamily="2" charset="2"/>
              <a:buChar char="l"/>
            </a:pPr>
            <a:r>
              <a:rPr lang="en-US" dirty="0" smtClean="0">
                <a:ea typeface="+mn-ea"/>
                <a:cs typeface="+mn-cs"/>
              </a:rPr>
              <a:t>Collection of computers and devices connected together through a wire or without wire (i.e. wireless)</a:t>
            </a:r>
          </a:p>
          <a:p>
            <a:endParaRPr lang="en-US" sz="2200" dirty="0" smtClean="0"/>
          </a:p>
        </p:txBody>
      </p:sp>
      <p:sp>
        <p:nvSpPr>
          <p:cNvPr id="24" name="Oval 39"/>
          <p:cNvSpPr>
            <a:spLocks noChangeArrowheads="1"/>
          </p:cNvSpPr>
          <p:nvPr/>
        </p:nvSpPr>
        <p:spPr bwMode="auto">
          <a:xfrm>
            <a:off x="304800" y="3657600"/>
            <a:ext cx="2133600" cy="838200"/>
          </a:xfrm>
          <a:prstGeom prst="ellipse">
            <a:avLst/>
          </a:prstGeom>
          <a:solidFill>
            <a:srgbClr val="0099CC"/>
          </a:solidFill>
          <a:ln w="9525">
            <a:noFill/>
            <a:round/>
            <a:headEnd/>
            <a:tailEnd/>
          </a:ln>
          <a:effectLst>
            <a:outerShdw dist="107763" dir="2700000" algn="ctr" rotWithShape="0">
              <a:schemeClr val="bg2"/>
            </a:outerShdw>
          </a:effectLst>
        </p:spPr>
        <p:txBody>
          <a:bodyPr wrap="none" anchor="ctr"/>
          <a:lstStyle/>
          <a:p>
            <a:pPr algn="ctr" eaLnBrk="0" hangingPunct="0">
              <a:spcBef>
                <a:spcPct val="5000"/>
              </a:spcBef>
              <a:buClr>
                <a:srgbClr val="D94439"/>
              </a:buClr>
              <a:buSzPct val="75000"/>
              <a:buFont typeface="Wingdings" pitchFamily="2" charset="2"/>
              <a:buNone/>
              <a:defRPr/>
            </a:pPr>
            <a:r>
              <a:rPr kumimoji="1" lang="en-US" b="1">
                <a:solidFill>
                  <a:srgbClr val="000000"/>
                </a:solidFill>
                <a:latin typeface="Times New Roman" pitchFamily="18" charset="0"/>
              </a:rPr>
              <a:t>Used to share</a:t>
            </a:r>
          </a:p>
        </p:txBody>
      </p:sp>
      <p:sp>
        <p:nvSpPr>
          <p:cNvPr id="25" name="Oval 40"/>
          <p:cNvSpPr>
            <a:spLocks noChangeArrowheads="1"/>
          </p:cNvSpPr>
          <p:nvPr/>
        </p:nvSpPr>
        <p:spPr bwMode="auto">
          <a:xfrm>
            <a:off x="1219200" y="4191000"/>
            <a:ext cx="1143000" cy="1143000"/>
          </a:xfrm>
          <a:prstGeom prst="ellipse">
            <a:avLst/>
          </a:prstGeom>
          <a:solidFill>
            <a:srgbClr val="FF9900"/>
          </a:solidFill>
          <a:ln w="9525">
            <a:noFill/>
            <a:round/>
            <a:headEnd/>
            <a:tailEnd/>
          </a:ln>
          <a:effectLst>
            <a:outerShdw dist="107763" dir="2700000" algn="ctr" rotWithShape="0">
              <a:schemeClr val="bg2"/>
            </a:outerShdw>
          </a:effectLst>
        </p:spPr>
        <p:txBody>
          <a:bodyPr wrap="none" anchor="ctr"/>
          <a:lstStyle/>
          <a:p>
            <a:pPr algn="ctr" eaLnBrk="0" hangingPunct="0">
              <a:defRPr/>
            </a:pPr>
            <a:r>
              <a:rPr kumimoji="1" lang="en-US" sz="2000">
                <a:solidFill>
                  <a:srgbClr val="000000"/>
                </a:solidFill>
                <a:latin typeface="Times New Roman" pitchFamily="18" charset="0"/>
              </a:rPr>
              <a:t>Resources</a:t>
            </a:r>
          </a:p>
        </p:txBody>
      </p:sp>
      <p:sp>
        <p:nvSpPr>
          <p:cNvPr id="26" name="Oval 41"/>
          <p:cNvSpPr>
            <a:spLocks noChangeArrowheads="1"/>
          </p:cNvSpPr>
          <p:nvPr/>
        </p:nvSpPr>
        <p:spPr bwMode="auto">
          <a:xfrm>
            <a:off x="2057400" y="4876800"/>
            <a:ext cx="1219200" cy="1219200"/>
          </a:xfrm>
          <a:prstGeom prst="ellipse">
            <a:avLst/>
          </a:prstGeom>
          <a:solidFill>
            <a:srgbClr val="FF9900"/>
          </a:solidFill>
          <a:ln w="9525">
            <a:noFill/>
            <a:round/>
            <a:headEnd/>
            <a:tailEnd/>
          </a:ln>
          <a:effectLst>
            <a:outerShdw dist="107763" dir="2700000" algn="ctr" rotWithShape="0">
              <a:schemeClr val="bg2"/>
            </a:outerShdw>
          </a:effectLst>
        </p:spPr>
        <p:txBody>
          <a:bodyPr wrap="none" anchor="ctr"/>
          <a:lstStyle/>
          <a:p>
            <a:pPr algn="ctr" eaLnBrk="0" hangingPunct="0">
              <a:defRPr/>
            </a:pPr>
            <a:r>
              <a:rPr kumimoji="1" lang="en-US" sz="2000">
                <a:solidFill>
                  <a:srgbClr val="000000"/>
                </a:solidFill>
                <a:latin typeface="Times New Roman" pitchFamily="18" charset="0"/>
              </a:rPr>
              <a:t>Hardware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devices</a:t>
            </a:r>
          </a:p>
        </p:txBody>
      </p:sp>
      <p:sp>
        <p:nvSpPr>
          <p:cNvPr id="27" name="Oval 42"/>
          <p:cNvSpPr>
            <a:spLocks noChangeArrowheads="1"/>
          </p:cNvSpPr>
          <p:nvPr/>
        </p:nvSpPr>
        <p:spPr bwMode="auto">
          <a:xfrm>
            <a:off x="3048000" y="5257800"/>
            <a:ext cx="1143000" cy="1066800"/>
          </a:xfrm>
          <a:prstGeom prst="ellipse">
            <a:avLst/>
          </a:prstGeom>
          <a:solidFill>
            <a:srgbClr val="FF9900"/>
          </a:solidFill>
          <a:ln w="9525">
            <a:noFill/>
            <a:round/>
            <a:headEnd/>
            <a:tailEnd/>
          </a:ln>
          <a:effectLst>
            <a:outerShdw dist="107763" dir="2700000" algn="ctr" rotWithShape="0">
              <a:schemeClr val="bg2"/>
            </a:outerShdw>
          </a:effectLst>
        </p:spPr>
        <p:txBody>
          <a:bodyPr wrap="none" anchor="ctr"/>
          <a:lstStyle/>
          <a:p>
            <a:pPr algn="ctr" eaLnBrk="0" hangingPunct="0">
              <a:defRPr/>
            </a:pPr>
            <a:r>
              <a:rPr kumimoji="1" lang="en-US" sz="2000">
                <a:solidFill>
                  <a:srgbClr val="000000"/>
                </a:solidFill>
                <a:latin typeface="Times New Roman" pitchFamily="18" charset="0"/>
              </a:rPr>
              <a:t>Software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programs</a:t>
            </a:r>
          </a:p>
        </p:txBody>
      </p:sp>
      <p:sp>
        <p:nvSpPr>
          <p:cNvPr id="28" name="Oval 43"/>
          <p:cNvSpPr>
            <a:spLocks noChangeArrowheads="1"/>
          </p:cNvSpPr>
          <p:nvPr/>
        </p:nvSpPr>
        <p:spPr bwMode="auto">
          <a:xfrm>
            <a:off x="4038600" y="5562600"/>
            <a:ext cx="990600" cy="914400"/>
          </a:xfrm>
          <a:prstGeom prst="ellipse">
            <a:avLst/>
          </a:prstGeom>
          <a:solidFill>
            <a:srgbClr val="FF9900"/>
          </a:solidFill>
          <a:ln w="9525">
            <a:noFill/>
            <a:round/>
            <a:headEnd/>
            <a:tailEnd/>
          </a:ln>
          <a:effectLst>
            <a:outerShdw dist="107763" dir="2700000" algn="ctr" rotWithShape="0">
              <a:schemeClr val="bg2"/>
            </a:outerShdw>
          </a:effectLst>
        </p:spPr>
        <p:txBody>
          <a:bodyPr wrap="none" anchor="ctr"/>
          <a:lstStyle/>
          <a:p>
            <a:pPr algn="ctr" eaLnBrk="0" hangingPunct="0">
              <a:defRPr/>
            </a:pPr>
            <a:r>
              <a:rPr kumimoji="1" lang="en-US" sz="2000">
                <a:solidFill>
                  <a:srgbClr val="000000"/>
                </a:solidFill>
                <a:latin typeface="Times New Roman" pitchFamily="18" charset="0"/>
              </a:rPr>
              <a:t>Data</a:t>
            </a:r>
          </a:p>
        </p:txBody>
      </p:sp>
      <p:sp>
        <p:nvSpPr>
          <p:cNvPr id="29" name="Oval 44"/>
          <p:cNvSpPr>
            <a:spLocks noChangeArrowheads="1"/>
          </p:cNvSpPr>
          <p:nvPr/>
        </p:nvSpPr>
        <p:spPr bwMode="auto">
          <a:xfrm>
            <a:off x="6019800" y="3581400"/>
            <a:ext cx="2362200" cy="2286000"/>
          </a:xfrm>
          <a:prstGeom prst="ellipse">
            <a:avLst/>
          </a:prstGeom>
          <a:solidFill>
            <a:srgbClr val="0099CC"/>
          </a:solidFill>
          <a:ln w="9525">
            <a:noFill/>
            <a:round/>
            <a:headEnd/>
            <a:tailEnd/>
          </a:ln>
          <a:effectLst>
            <a:outerShdw dist="107763" dir="2700000" algn="ctr" rotWithShape="0">
              <a:schemeClr val="bg2"/>
            </a:outerShdw>
          </a:effectLst>
        </p:spPr>
        <p:txBody>
          <a:bodyPr wrap="none" anchor="ctr"/>
          <a:lstStyle/>
          <a:p>
            <a:pPr algn="ctr" eaLnBrk="0" hangingPunct="0">
              <a:spcBef>
                <a:spcPct val="5000"/>
              </a:spcBef>
              <a:buClr>
                <a:srgbClr val="D94439"/>
              </a:buClr>
              <a:buSzPct val="75000"/>
              <a:buFont typeface="Wingdings" pitchFamily="2" charset="2"/>
              <a:buNone/>
              <a:defRPr/>
            </a:pPr>
            <a:r>
              <a:rPr kumimoji="1" lang="en-US" b="1">
                <a:solidFill>
                  <a:srgbClr val="000000"/>
                </a:solidFill>
                <a:latin typeface="Times New Roman" pitchFamily="18" charset="0"/>
              </a:rPr>
              <a:t>Saves </a:t>
            </a:r>
            <a:br>
              <a:rPr kumimoji="1" lang="en-US" b="1">
                <a:solidFill>
                  <a:srgbClr val="000000"/>
                </a:solidFill>
                <a:latin typeface="Times New Roman" pitchFamily="18" charset="0"/>
              </a:rPr>
            </a:br>
            <a:r>
              <a:rPr kumimoji="1" lang="en-US" b="1">
                <a:solidFill>
                  <a:srgbClr val="000000"/>
                </a:solidFill>
                <a:latin typeface="Times New Roman" pitchFamily="18" charset="0"/>
              </a:rPr>
              <a:t>time </a:t>
            </a:r>
            <a:br>
              <a:rPr kumimoji="1" lang="en-US" b="1">
                <a:solidFill>
                  <a:srgbClr val="000000"/>
                </a:solidFill>
                <a:latin typeface="Times New Roman" pitchFamily="18" charset="0"/>
              </a:rPr>
            </a:br>
            <a:r>
              <a:rPr kumimoji="1" lang="en-US" b="1">
                <a:solidFill>
                  <a:srgbClr val="000000"/>
                </a:solidFill>
                <a:latin typeface="Times New Roman" pitchFamily="18" charset="0"/>
              </a:rPr>
              <a:t>and </a:t>
            </a:r>
            <a:br>
              <a:rPr kumimoji="1" lang="en-US" b="1">
                <a:solidFill>
                  <a:srgbClr val="000000"/>
                </a:solidFill>
                <a:latin typeface="Times New Roman" pitchFamily="18" charset="0"/>
              </a:rPr>
            </a:br>
            <a:r>
              <a:rPr kumimoji="1" lang="en-US" b="1">
                <a:solidFill>
                  <a:srgbClr val="000000"/>
                </a:solidFill>
                <a:latin typeface="Times New Roman" pitchFamily="18" charset="0"/>
              </a:rPr>
              <a:t>money</a:t>
            </a:r>
          </a:p>
        </p:txBody>
      </p:sp>
      <p:sp>
        <p:nvSpPr>
          <p:cNvPr id="30" name="Oval 45"/>
          <p:cNvSpPr>
            <a:spLocks noChangeArrowheads="1"/>
          </p:cNvSpPr>
          <p:nvPr/>
        </p:nvSpPr>
        <p:spPr bwMode="auto">
          <a:xfrm>
            <a:off x="4953000" y="4953000"/>
            <a:ext cx="1371600" cy="1371600"/>
          </a:xfrm>
          <a:prstGeom prst="ellipse">
            <a:avLst/>
          </a:prstGeom>
          <a:solidFill>
            <a:srgbClr val="FF9900"/>
          </a:solidFill>
          <a:ln w="9525">
            <a:noFill/>
            <a:round/>
            <a:headEnd/>
            <a:tailEnd/>
          </a:ln>
          <a:effectLst>
            <a:outerShdw dist="107763" dir="2700000" algn="ctr" rotWithShape="0">
              <a:schemeClr val="bg2"/>
            </a:outerShdw>
          </a:effectLst>
        </p:spPr>
        <p:txBody>
          <a:bodyPr wrap="none" anchor="ctr"/>
          <a:lstStyle/>
          <a:p>
            <a:pPr algn="ctr" eaLnBrk="0" hangingPunct="0">
              <a:defRPr/>
            </a:pPr>
            <a:r>
              <a:rPr kumimoji="1" lang="en-US" sz="2000">
                <a:solidFill>
                  <a:srgbClr val="000000"/>
                </a:solidFill>
                <a:latin typeface="Times New Roman" pitchFamily="18" charset="0"/>
              </a:rPr>
              <a:t>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
                                        <p:tgtEl>
                                          <p:spTgt spid="25"/>
                                        </p:tgtEl>
                                      </p:cBhvr>
                                    </p:animEffect>
                                    <p:anim calcmode="lin" valueType="num">
                                      <p:cBhvr>
                                        <p:cTn id="15" dur="400" fill="hold"/>
                                        <p:tgtEl>
                                          <p:spTgt spid="25"/>
                                        </p:tgtEl>
                                        <p:attrNameLst>
                                          <p:attrName>ppt_x</p:attrName>
                                        </p:attrNameLst>
                                      </p:cBhvr>
                                      <p:tavLst>
                                        <p:tav tm="0">
                                          <p:val>
                                            <p:strVal val="#ppt_x"/>
                                          </p:val>
                                        </p:tav>
                                        <p:tav tm="100000">
                                          <p:val>
                                            <p:strVal val="#ppt_x"/>
                                          </p:val>
                                        </p:tav>
                                      </p:tavLst>
                                    </p:anim>
                                    <p:anim calcmode="lin" valueType="num">
                                      <p:cBhvr>
                                        <p:cTn id="16" dur="400" fill="hold"/>
                                        <p:tgtEl>
                                          <p:spTgt spid="2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
                                        <p:tgtEl>
                                          <p:spTgt spid="26"/>
                                        </p:tgtEl>
                                      </p:cBhvr>
                                    </p:animEffect>
                                    <p:anim calcmode="lin" valueType="num">
                                      <p:cBhvr>
                                        <p:cTn id="22" dur="400" fill="hold"/>
                                        <p:tgtEl>
                                          <p:spTgt spid="26"/>
                                        </p:tgtEl>
                                        <p:attrNameLst>
                                          <p:attrName>ppt_x</p:attrName>
                                        </p:attrNameLst>
                                      </p:cBhvr>
                                      <p:tavLst>
                                        <p:tav tm="0">
                                          <p:val>
                                            <p:strVal val="#ppt_x"/>
                                          </p:val>
                                        </p:tav>
                                        <p:tav tm="100000">
                                          <p:val>
                                            <p:strVal val="#ppt_x"/>
                                          </p:val>
                                        </p:tav>
                                      </p:tavLst>
                                    </p:anim>
                                    <p:anim calcmode="lin" valueType="num">
                                      <p:cBhvr>
                                        <p:cTn id="23" dur="400" fill="hold"/>
                                        <p:tgtEl>
                                          <p:spTgt spid="2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
                                        <p:tgtEl>
                                          <p:spTgt spid="27"/>
                                        </p:tgtEl>
                                      </p:cBhvr>
                                    </p:animEffect>
                                    <p:anim calcmode="lin" valueType="num">
                                      <p:cBhvr>
                                        <p:cTn id="29" dur="400" fill="hold"/>
                                        <p:tgtEl>
                                          <p:spTgt spid="27"/>
                                        </p:tgtEl>
                                        <p:attrNameLst>
                                          <p:attrName>ppt_x</p:attrName>
                                        </p:attrNameLst>
                                      </p:cBhvr>
                                      <p:tavLst>
                                        <p:tav tm="0">
                                          <p:val>
                                            <p:strVal val="#ppt_x"/>
                                          </p:val>
                                        </p:tav>
                                        <p:tav tm="100000">
                                          <p:val>
                                            <p:strVal val="#ppt_x"/>
                                          </p:val>
                                        </p:tav>
                                      </p:tavLst>
                                    </p:anim>
                                    <p:anim calcmode="lin" valueType="num">
                                      <p:cBhvr>
                                        <p:cTn id="30" dur="400" fill="hold"/>
                                        <p:tgtEl>
                                          <p:spTgt spid="27"/>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
                                        <p:tgtEl>
                                          <p:spTgt spid="28"/>
                                        </p:tgtEl>
                                      </p:cBhvr>
                                    </p:animEffect>
                                    <p:anim calcmode="lin" valueType="num">
                                      <p:cBhvr>
                                        <p:cTn id="36" dur="400" fill="hold"/>
                                        <p:tgtEl>
                                          <p:spTgt spid="28"/>
                                        </p:tgtEl>
                                        <p:attrNameLst>
                                          <p:attrName>ppt_x</p:attrName>
                                        </p:attrNameLst>
                                      </p:cBhvr>
                                      <p:tavLst>
                                        <p:tav tm="0">
                                          <p:val>
                                            <p:strVal val="#ppt_x"/>
                                          </p:val>
                                        </p:tav>
                                        <p:tav tm="100000">
                                          <p:val>
                                            <p:strVal val="#ppt_x"/>
                                          </p:val>
                                        </p:tav>
                                      </p:tavLst>
                                    </p:anim>
                                    <p:anim calcmode="lin" valueType="num">
                                      <p:cBhvr>
                                        <p:cTn id="37" dur="400" fill="hold"/>
                                        <p:tgtEl>
                                          <p:spTgt spid="28"/>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
                                        <p:tgtEl>
                                          <p:spTgt spid="30"/>
                                        </p:tgtEl>
                                      </p:cBhvr>
                                    </p:animEffect>
                                    <p:anim calcmode="lin" valueType="num">
                                      <p:cBhvr>
                                        <p:cTn id="43" dur="400" fill="hold"/>
                                        <p:tgtEl>
                                          <p:spTgt spid="30"/>
                                        </p:tgtEl>
                                        <p:attrNameLst>
                                          <p:attrName>ppt_x</p:attrName>
                                        </p:attrNameLst>
                                      </p:cBhvr>
                                      <p:tavLst>
                                        <p:tav tm="0">
                                          <p:val>
                                            <p:strVal val="#ppt_x"/>
                                          </p:val>
                                        </p:tav>
                                        <p:tav tm="100000">
                                          <p:val>
                                            <p:strVal val="#ppt_x"/>
                                          </p:val>
                                        </p:tav>
                                      </p:tavLst>
                                    </p:anim>
                                    <p:anim calcmode="lin" valueType="num">
                                      <p:cBhvr>
                                        <p:cTn id="44" dur="400" fill="hold"/>
                                        <p:tgtEl>
                                          <p:spTgt spid="30"/>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
                                        <p:tgtEl>
                                          <p:spTgt spid="29"/>
                                        </p:tgtEl>
                                      </p:cBhvr>
                                    </p:animEffect>
                                    <p:anim calcmode="lin" valueType="num">
                                      <p:cBhvr>
                                        <p:cTn id="50" dur="400" fill="hold"/>
                                        <p:tgtEl>
                                          <p:spTgt spid="29"/>
                                        </p:tgtEl>
                                        <p:attrNameLst>
                                          <p:attrName>ppt_x</p:attrName>
                                        </p:attrNameLst>
                                      </p:cBhvr>
                                      <p:tavLst>
                                        <p:tav tm="0">
                                          <p:val>
                                            <p:strVal val="#ppt_x"/>
                                          </p:val>
                                        </p:tav>
                                        <p:tav tm="100000">
                                          <p:val>
                                            <p:strVal val="#ppt_x"/>
                                          </p:val>
                                        </p:tav>
                                      </p:tavLst>
                                    </p:anim>
                                    <p:anim calcmode="lin" valueType="num">
                                      <p:cBhvr>
                                        <p:cTn id="51" dur="400" fill="hold"/>
                                        <p:tgtEl>
                                          <p:spTgt spid="29"/>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17</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17</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17</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a:t>
            </a:r>
          </a:p>
        </p:txBody>
      </p:sp>
      <p:sp>
        <p:nvSpPr>
          <p:cNvPr id="23"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What is the </a:t>
            </a:r>
            <a:r>
              <a:rPr lang="en-US" sz="2200" b="1" dirty="0" smtClean="0"/>
              <a:t>Internet</a:t>
            </a:r>
            <a:r>
              <a:rPr lang="en-US" sz="2200" dirty="0" smtClean="0"/>
              <a:t>?</a:t>
            </a:r>
          </a:p>
          <a:p>
            <a:pPr marL="342900" lvl="1" indent="-342900">
              <a:buFont typeface="Wingdings" pitchFamily="2" charset="2"/>
              <a:buChar char="l"/>
            </a:pPr>
            <a:r>
              <a:rPr lang="en-US" dirty="0" smtClean="0">
                <a:ea typeface="+mn-ea"/>
                <a:cs typeface="+mn-cs"/>
              </a:rPr>
              <a:t>Worldwide collection of networks that connects </a:t>
            </a:r>
            <a:br>
              <a:rPr lang="en-US" dirty="0" smtClean="0">
                <a:ea typeface="+mn-ea"/>
                <a:cs typeface="+mn-cs"/>
              </a:rPr>
            </a:br>
            <a:r>
              <a:rPr lang="en-US" dirty="0" smtClean="0">
                <a:ea typeface="+mn-ea"/>
                <a:cs typeface="+mn-cs"/>
              </a:rPr>
              <a:t>millions of businesses, government agencies, educational institutions, and individuals</a:t>
            </a:r>
          </a:p>
          <a:p>
            <a:endParaRPr lang="en-US" sz="2200" dirty="0" smtClean="0"/>
          </a:p>
        </p:txBody>
      </p:sp>
      <p:pic>
        <p:nvPicPr>
          <p:cNvPr id="14" name="Picture 13" descr="fig01_07.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676400" y="4032657"/>
            <a:ext cx="5334000" cy="2825343"/>
          </a:xfrm>
          <a:prstGeom prst="rect">
            <a:avLst/>
          </a:prstGeom>
          <a:ln>
            <a:noFill/>
          </a:ln>
          <a:effectLst>
            <a:outerShdw blurRad="292100" dist="139700" dir="2700000" algn="tl" rotWithShape="0">
              <a:srgbClr val="333333">
                <a:alpha val="65000"/>
              </a:srgbClr>
            </a:outerShdw>
          </a:effectLst>
        </p:spPr>
      </p:pic>
      <p:sp>
        <p:nvSpPr>
          <p:cNvPr id="15" name="Arc 24"/>
          <p:cNvSpPr>
            <a:spLocks/>
          </p:cNvSpPr>
          <p:nvPr/>
        </p:nvSpPr>
        <p:spPr bwMode="auto">
          <a:xfrm rot="17451570" flipH="1">
            <a:off x="5114726" y="6365227"/>
            <a:ext cx="399963" cy="369332"/>
          </a:xfrm>
          <a:custGeom>
            <a:avLst/>
            <a:gdLst>
              <a:gd name="T0" fmla="*/ 2147483647 w 21600"/>
              <a:gd name="T1" fmla="*/ 0 h 42303"/>
              <a:gd name="T2" fmla="*/ 2147483647 w 21600"/>
              <a:gd name="T3" fmla="*/ 2147483647 h 42303"/>
              <a:gd name="T4" fmla="*/ 0 w 21600"/>
              <a:gd name="T5" fmla="*/ 2147483647 h 42303"/>
              <a:gd name="T6" fmla="*/ 0 60000 65536"/>
              <a:gd name="T7" fmla="*/ 0 60000 65536"/>
              <a:gd name="T8" fmla="*/ 0 60000 65536"/>
              <a:gd name="T9" fmla="*/ 0 w 21600"/>
              <a:gd name="T10" fmla="*/ 0 h 42303"/>
              <a:gd name="T11" fmla="*/ 21600 w 21600"/>
              <a:gd name="T12" fmla="*/ 42303 h 42303"/>
            </a:gdLst>
            <a:ahLst/>
            <a:cxnLst>
              <a:cxn ang="T6">
                <a:pos x="T0" y="T1"/>
              </a:cxn>
              <a:cxn ang="T7">
                <a:pos x="T2" y="T3"/>
              </a:cxn>
              <a:cxn ang="T8">
                <a:pos x="T4" y="T5"/>
              </a:cxn>
            </a:cxnLst>
            <a:rect l="T9" t="T10" r="T11" b="T12"/>
            <a:pathLst>
              <a:path w="21600" h="42303" fill="none" extrusionOk="0">
                <a:moveTo>
                  <a:pt x="5864" y="-1"/>
                </a:moveTo>
                <a:cubicBezTo>
                  <a:pt x="15171" y="2624"/>
                  <a:pt x="21600" y="11117"/>
                  <a:pt x="21600" y="20788"/>
                </a:cubicBezTo>
                <a:cubicBezTo>
                  <a:pt x="21600" y="31977"/>
                  <a:pt x="13055" y="41313"/>
                  <a:pt x="1910" y="42303"/>
                </a:cubicBezTo>
              </a:path>
              <a:path w="21600" h="42303" stroke="0" extrusionOk="0">
                <a:moveTo>
                  <a:pt x="5864" y="-1"/>
                </a:moveTo>
                <a:cubicBezTo>
                  <a:pt x="15171" y="2624"/>
                  <a:pt x="21600" y="11117"/>
                  <a:pt x="21600" y="20788"/>
                </a:cubicBezTo>
                <a:cubicBezTo>
                  <a:pt x="21600" y="31977"/>
                  <a:pt x="13055" y="41313"/>
                  <a:pt x="1910" y="42303"/>
                </a:cubicBezTo>
                <a:lnTo>
                  <a:pt x="0" y="20788"/>
                </a:lnTo>
                <a:close/>
              </a:path>
            </a:pathLst>
          </a:custGeom>
          <a:noFill/>
          <a:ln w="114300">
            <a:solidFill>
              <a:srgbClr val="D94439"/>
            </a:solidFill>
            <a:round/>
            <a:headEnd/>
            <a:tailEnd type="triangle" w="sm" len="med"/>
          </a:ln>
        </p:spPr>
        <p:txBody>
          <a:bodyPr wrap="square" anchor="ctr">
            <a:spAutoFit/>
          </a:bodyPr>
          <a:lstStyle/>
          <a:p>
            <a:endParaRPr lang="en-US"/>
          </a:p>
        </p:txBody>
      </p:sp>
      <p:sp>
        <p:nvSpPr>
          <p:cNvPr id="16" name="Arc 25"/>
          <p:cNvSpPr>
            <a:spLocks/>
          </p:cNvSpPr>
          <p:nvPr/>
        </p:nvSpPr>
        <p:spPr bwMode="auto">
          <a:xfrm rot="19270477" flipH="1">
            <a:off x="2201539" y="5648721"/>
            <a:ext cx="1032893" cy="369332"/>
          </a:xfrm>
          <a:custGeom>
            <a:avLst/>
            <a:gdLst>
              <a:gd name="T0" fmla="*/ 2147483647 w 21600"/>
              <a:gd name="T1" fmla="*/ 0 h 38515"/>
              <a:gd name="T2" fmla="*/ 2147483647 w 21600"/>
              <a:gd name="T3" fmla="*/ 2147483647 h 38515"/>
              <a:gd name="T4" fmla="*/ 0 w 21600"/>
              <a:gd name="T5" fmla="*/ 2147483647 h 38515"/>
              <a:gd name="T6" fmla="*/ 0 60000 65536"/>
              <a:gd name="T7" fmla="*/ 0 60000 65536"/>
              <a:gd name="T8" fmla="*/ 0 60000 65536"/>
              <a:gd name="T9" fmla="*/ 0 w 21600"/>
              <a:gd name="T10" fmla="*/ 0 h 38515"/>
              <a:gd name="T11" fmla="*/ 21600 w 21600"/>
              <a:gd name="T12" fmla="*/ 38515 h 38515"/>
            </a:gdLst>
            <a:ahLst/>
            <a:cxnLst>
              <a:cxn ang="T6">
                <a:pos x="T0" y="T1"/>
              </a:cxn>
              <a:cxn ang="T7">
                <a:pos x="T2" y="T3"/>
              </a:cxn>
              <a:cxn ang="T8">
                <a:pos x="T4" y="T5"/>
              </a:cxn>
            </a:cxnLst>
            <a:rect l="T9" t="T10" r="T11" b="T12"/>
            <a:pathLst>
              <a:path w="21600" h="38515" fill="none" extrusionOk="0">
                <a:moveTo>
                  <a:pt x="7947" y="0"/>
                </a:moveTo>
                <a:cubicBezTo>
                  <a:pt x="16187" y="3261"/>
                  <a:pt x="21600" y="11223"/>
                  <a:pt x="21600" y="20085"/>
                </a:cubicBezTo>
                <a:cubicBezTo>
                  <a:pt x="21600" y="27609"/>
                  <a:pt x="17684" y="34590"/>
                  <a:pt x="11264" y="38514"/>
                </a:cubicBezTo>
              </a:path>
              <a:path w="21600" h="38515" stroke="0" extrusionOk="0">
                <a:moveTo>
                  <a:pt x="7947" y="0"/>
                </a:moveTo>
                <a:cubicBezTo>
                  <a:pt x="16187" y="3261"/>
                  <a:pt x="21600" y="11223"/>
                  <a:pt x="21600" y="20085"/>
                </a:cubicBezTo>
                <a:cubicBezTo>
                  <a:pt x="21600" y="27609"/>
                  <a:pt x="17684" y="34590"/>
                  <a:pt x="11264" y="38514"/>
                </a:cubicBezTo>
                <a:lnTo>
                  <a:pt x="0" y="20085"/>
                </a:lnTo>
                <a:close/>
              </a:path>
            </a:pathLst>
          </a:custGeom>
          <a:noFill/>
          <a:ln w="114300">
            <a:solidFill>
              <a:srgbClr val="D94439"/>
            </a:solidFill>
            <a:round/>
            <a:headEnd/>
            <a:tailEnd type="triangle" w="sm" len="med"/>
          </a:ln>
        </p:spPr>
        <p:txBody>
          <a:bodyPr wrap="square" anchor="ctr">
            <a:spAutoFit/>
          </a:bodyPr>
          <a:lstStyle/>
          <a:p>
            <a:endParaRPr lang="en-US"/>
          </a:p>
        </p:txBody>
      </p:sp>
      <p:sp>
        <p:nvSpPr>
          <p:cNvPr id="17" name="Arc 26"/>
          <p:cNvSpPr>
            <a:spLocks/>
          </p:cNvSpPr>
          <p:nvPr/>
        </p:nvSpPr>
        <p:spPr bwMode="auto">
          <a:xfrm rot="15600000" flipV="1">
            <a:off x="4585841" y="4754750"/>
            <a:ext cx="213533" cy="369332"/>
          </a:xfrm>
          <a:custGeom>
            <a:avLst/>
            <a:gdLst>
              <a:gd name="T0" fmla="*/ 2147483647 w 23857"/>
              <a:gd name="T1" fmla="*/ 0 h 42389"/>
              <a:gd name="T2" fmla="*/ 0 w 23857"/>
              <a:gd name="T3" fmla="*/ 2147483647 h 42389"/>
              <a:gd name="T4" fmla="*/ 2147483647 w 23857"/>
              <a:gd name="T5" fmla="*/ 2147483647 h 42389"/>
              <a:gd name="T6" fmla="*/ 0 60000 65536"/>
              <a:gd name="T7" fmla="*/ 0 60000 65536"/>
              <a:gd name="T8" fmla="*/ 0 60000 65536"/>
              <a:gd name="T9" fmla="*/ 0 w 23857"/>
              <a:gd name="T10" fmla="*/ 0 h 42389"/>
              <a:gd name="T11" fmla="*/ 23857 w 23857"/>
              <a:gd name="T12" fmla="*/ 42389 h 42389"/>
            </a:gdLst>
            <a:ahLst/>
            <a:cxnLst>
              <a:cxn ang="T6">
                <a:pos x="T0" y="T1"/>
              </a:cxn>
              <a:cxn ang="T7">
                <a:pos x="T2" y="T3"/>
              </a:cxn>
              <a:cxn ang="T8">
                <a:pos x="T4" y="T5"/>
              </a:cxn>
            </a:cxnLst>
            <a:rect l="T9" t="T10" r="T11" b="T12"/>
            <a:pathLst>
              <a:path w="23857" h="42389" fill="none" extrusionOk="0">
                <a:moveTo>
                  <a:pt x="8120" y="0"/>
                </a:moveTo>
                <a:cubicBezTo>
                  <a:pt x="17428" y="2625"/>
                  <a:pt x="23857" y="11118"/>
                  <a:pt x="23857" y="20789"/>
                </a:cubicBezTo>
                <a:cubicBezTo>
                  <a:pt x="23857" y="32718"/>
                  <a:pt x="14186" y="42389"/>
                  <a:pt x="2257" y="42389"/>
                </a:cubicBezTo>
                <a:cubicBezTo>
                  <a:pt x="1503" y="42389"/>
                  <a:pt x="749" y="42349"/>
                  <a:pt x="0" y="42270"/>
                </a:cubicBezTo>
              </a:path>
              <a:path w="23857" h="42389" stroke="0" extrusionOk="0">
                <a:moveTo>
                  <a:pt x="8120" y="0"/>
                </a:moveTo>
                <a:cubicBezTo>
                  <a:pt x="17428" y="2625"/>
                  <a:pt x="23857" y="11118"/>
                  <a:pt x="23857" y="20789"/>
                </a:cubicBezTo>
                <a:cubicBezTo>
                  <a:pt x="23857" y="32718"/>
                  <a:pt x="14186" y="42389"/>
                  <a:pt x="2257" y="42389"/>
                </a:cubicBezTo>
                <a:cubicBezTo>
                  <a:pt x="1503" y="42389"/>
                  <a:pt x="749" y="42349"/>
                  <a:pt x="0" y="42270"/>
                </a:cubicBezTo>
                <a:lnTo>
                  <a:pt x="2257" y="20789"/>
                </a:lnTo>
                <a:close/>
              </a:path>
            </a:pathLst>
          </a:custGeom>
          <a:noFill/>
          <a:ln w="114300">
            <a:solidFill>
              <a:srgbClr val="D94439"/>
            </a:solidFill>
            <a:round/>
            <a:headEnd/>
            <a:tailEnd type="triangle" w="sm" len="med"/>
          </a:ln>
        </p:spPr>
        <p:txBody>
          <a:bodyPr wrap="square" anchor="ctr">
            <a:spAutoFit/>
          </a:bodyPr>
          <a:lstStyle/>
          <a:p>
            <a:endParaRPr lang="en-US"/>
          </a:p>
        </p:txBody>
      </p:sp>
      <p:sp>
        <p:nvSpPr>
          <p:cNvPr id="18" name="Arc 27"/>
          <p:cNvSpPr>
            <a:spLocks/>
          </p:cNvSpPr>
          <p:nvPr/>
        </p:nvSpPr>
        <p:spPr bwMode="auto">
          <a:xfrm rot="6638224" flipH="1">
            <a:off x="4919443" y="3988746"/>
            <a:ext cx="474701" cy="369332"/>
          </a:xfrm>
          <a:custGeom>
            <a:avLst/>
            <a:gdLst>
              <a:gd name="T0" fmla="*/ 2147483647 w 22849"/>
              <a:gd name="T1" fmla="*/ 0 h 37018"/>
              <a:gd name="T2" fmla="*/ 0 w 22849"/>
              <a:gd name="T3" fmla="*/ 2147483647 h 37018"/>
              <a:gd name="T4" fmla="*/ 2147483647 w 22849"/>
              <a:gd name="T5" fmla="*/ 2147483647 h 37018"/>
              <a:gd name="T6" fmla="*/ 0 60000 65536"/>
              <a:gd name="T7" fmla="*/ 0 60000 65536"/>
              <a:gd name="T8" fmla="*/ 0 60000 65536"/>
              <a:gd name="T9" fmla="*/ 0 w 22849"/>
              <a:gd name="T10" fmla="*/ 0 h 37018"/>
              <a:gd name="T11" fmla="*/ 22849 w 22849"/>
              <a:gd name="T12" fmla="*/ 37018 h 37018"/>
            </a:gdLst>
            <a:ahLst/>
            <a:cxnLst>
              <a:cxn ang="T6">
                <a:pos x="T0" y="T1"/>
              </a:cxn>
              <a:cxn ang="T7">
                <a:pos x="T2" y="T3"/>
              </a:cxn>
              <a:cxn ang="T8">
                <a:pos x="T4" y="T5"/>
              </a:cxn>
            </a:cxnLst>
            <a:rect l="T9" t="T10" r="T11" b="T12"/>
            <a:pathLst>
              <a:path w="22849" h="37018" fill="none" extrusionOk="0">
                <a:moveTo>
                  <a:pt x="16376" y="-1"/>
                </a:moveTo>
                <a:cubicBezTo>
                  <a:pt x="20516" y="4061"/>
                  <a:pt x="22849" y="9617"/>
                  <a:pt x="22849" y="15418"/>
                </a:cubicBezTo>
                <a:cubicBezTo>
                  <a:pt x="22849" y="27347"/>
                  <a:pt x="13178" y="37018"/>
                  <a:pt x="1249" y="37018"/>
                </a:cubicBezTo>
                <a:cubicBezTo>
                  <a:pt x="832" y="37018"/>
                  <a:pt x="415" y="37005"/>
                  <a:pt x="0" y="36981"/>
                </a:cubicBezTo>
              </a:path>
              <a:path w="22849" h="37018" stroke="0" extrusionOk="0">
                <a:moveTo>
                  <a:pt x="16376" y="-1"/>
                </a:moveTo>
                <a:cubicBezTo>
                  <a:pt x="20516" y="4061"/>
                  <a:pt x="22849" y="9617"/>
                  <a:pt x="22849" y="15418"/>
                </a:cubicBezTo>
                <a:cubicBezTo>
                  <a:pt x="22849" y="27347"/>
                  <a:pt x="13178" y="37018"/>
                  <a:pt x="1249" y="37018"/>
                </a:cubicBezTo>
                <a:cubicBezTo>
                  <a:pt x="832" y="37018"/>
                  <a:pt x="415" y="37005"/>
                  <a:pt x="0" y="36981"/>
                </a:cubicBezTo>
                <a:lnTo>
                  <a:pt x="1249" y="15418"/>
                </a:lnTo>
                <a:close/>
              </a:path>
            </a:pathLst>
          </a:custGeom>
          <a:noFill/>
          <a:ln w="114300">
            <a:solidFill>
              <a:srgbClr val="D94439"/>
            </a:solidFill>
            <a:round/>
            <a:headEnd/>
            <a:tailEnd type="triangle" w="sm" len="med"/>
          </a:ln>
        </p:spPr>
        <p:txBody>
          <a:bodyPr wrap="squar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
                                        <p:tgtEl>
                                          <p:spTgt spid="16"/>
                                        </p:tgtEl>
                                      </p:cBhvr>
                                    </p:animEffect>
                                    <p:anim calcmode="lin" valueType="num">
                                      <p:cBhvr>
                                        <p:cTn id="13" dur="400" fill="hold"/>
                                        <p:tgtEl>
                                          <p:spTgt spid="16"/>
                                        </p:tgtEl>
                                        <p:attrNameLst>
                                          <p:attrName>ppt_x</p:attrName>
                                        </p:attrNameLst>
                                      </p:cBhvr>
                                      <p:tavLst>
                                        <p:tav tm="0">
                                          <p:val>
                                            <p:strVal val="#ppt_x"/>
                                          </p:val>
                                        </p:tav>
                                        <p:tav tm="100000">
                                          <p:val>
                                            <p:strVal val="#ppt_x"/>
                                          </p:val>
                                        </p:tav>
                                      </p:tavLst>
                                    </p:anim>
                                    <p:anim calcmode="lin" valueType="num">
                                      <p:cBhvr>
                                        <p:cTn id="14" dur="400" fill="hold"/>
                                        <p:tgtEl>
                                          <p:spTgt spid="1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
                                        <p:tgtEl>
                                          <p:spTgt spid="15"/>
                                        </p:tgtEl>
                                      </p:cBhvr>
                                    </p:animEffect>
                                    <p:anim calcmode="lin" valueType="num">
                                      <p:cBhvr>
                                        <p:cTn id="22" dur="400" fill="hold"/>
                                        <p:tgtEl>
                                          <p:spTgt spid="15"/>
                                        </p:tgtEl>
                                        <p:attrNameLst>
                                          <p:attrName>ppt_x</p:attrName>
                                        </p:attrNameLst>
                                      </p:cBhvr>
                                      <p:tavLst>
                                        <p:tav tm="0">
                                          <p:val>
                                            <p:strVal val="#ppt_x"/>
                                          </p:val>
                                        </p:tav>
                                        <p:tav tm="100000">
                                          <p:val>
                                            <p:strVal val="#ppt_x"/>
                                          </p:val>
                                        </p:tav>
                                      </p:tavLst>
                                    </p:anim>
                                    <p:anim calcmode="lin" valueType="num">
                                      <p:cBhvr>
                                        <p:cTn id="23" dur="400" fill="hold"/>
                                        <p:tgtEl>
                                          <p:spTgt spid="1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
                                        <p:tgtEl>
                                          <p:spTgt spid="18"/>
                                        </p:tgtEl>
                                      </p:cBhvr>
                                    </p:animEffect>
                                    <p:anim calcmode="lin" valueType="num">
                                      <p:cBhvr>
                                        <p:cTn id="31" dur="400" fill="hold"/>
                                        <p:tgtEl>
                                          <p:spTgt spid="18"/>
                                        </p:tgtEl>
                                        <p:attrNameLst>
                                          <p:attrName>ppt_x</p:attrName>
                                        </p:attrNameLst>
                                      </p:cBhvr>
                                      <p:tavLst>
                                        <p:tav tm="0">
                                          <p:val>
                                            <p:strVal val="#ppt_x"/>
                                          </p:val>
                                        </p:tav>
                                        <p:tav tm="100000">
                                          <p:val>
                                            <p:strVal val="#ppt_x"/>
                                          </p:val>
                                        </p:tav>
                                      </p:tavLst>
                                    </p:anim>
                                    <p:anim calcmode="lin" valueType="num">
                                      <p:cBhvr>
                                        <p:cTn id="32" dur="400" fill="hold"/>
                                        <p:tgtEl>
                                          <p:spTgt spid="18"/>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
                                        <p:tgtEl>
                                          <p:spTgt spid="17"/>
                                        </p:tgtEl>
                                      </p:cBhvr>
                                    </p:animEffect>
                                    <p:anim calcmode="lin" valueType="num">
                                      <p:cBhvr>
                                        <p:cTn id="40" dur="400" fill="hold"/>
                                        <p:tgtEl>
                                          <p:spTgt spid="17"/>
                                        </p:tgtEl>
                                        <p:attrNameLst>
                                          <p:attrName>ppt_x</p:attrName>
                                        </p:attrNameLst>
                                      </p:cBhvr>
                                      <p:tavLst>
                                        <p:tav tm="0">
                                          <p:val>
                                            <p:strVal val="#ppt_x"/>
                                          </p:val>
                                        </p:tav>
                                        <p:tav tm="100000">
                                          <p:val>
                                            <p:strVal val="#ppt_x"/>
                                          </p:val>
                                        </p:tav>
                                      </p:tavLst>
                                    </p:anim>
                                    <p:anim calcmode="lin" valueType="num">
                                      <p:cBhvr>
                                        <p:cTn id="41" dur="400" fill="hold"/>
                                        <p:tgtEl>
                                          <p:spTgt spid="17"/>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18</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18</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18</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a:t>
            </a:r>
          </a:p>
        </p:txBody>
      </p:sp>
      <p:sp>
        <p:nvSpPr>
          <p:cNvPr id="23"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Why do people use the Internet?</a:t>
            </a:r>
          </a:p>
          <a:p>
            <a:pPr>
              <a:spcBef>
                <a:spcPts val="0"/>
              </a:spcBef>
              <a:spcAft>
                <a:spcPts val="600"/>
              </a:spcAft>
              <a:buFont typeface="Franklin Gothic Demi" pitchFamily="34" charset="0"/>
              <a:buAutoNum type="arabicPeriod"/>
            </a:pPr>
            <a:r>
              <a:rPr lang="en-US" sz="2400" dirty="0" smtClean="0">
                <a:solidFill>
                  <a:schemeClr val="bg2"/>
                </a:solidFill>
              </a:rPr>
              <a:t> </a:t>
            </a:r>
            <a:r>
              <a:rPr lang="en-US" sz="1800" dirty="0" smtClean="0"/>
              <a:t>Communication </a:t>
            </a:r>
          </a:p>
          <a:p>
            <a:pPr>
              <a:spcBef>
                <a:spcPts val="0"/>
              </a:spcBef>
              <a:spcAft>
                <a:spcPts val="600"/>
              </a:spcAft>
              <a:buFont typeface="Franklin Gothic Demi" pitchFamily="34" charset="0"/>
              <a:buAutoNum type="arabicPeriod"/>
            </a:pPr>
            <a:r>
              <a:rPr lang="en-US" sz="1800" dirty="0" smtClean="0"/>
              <a:t> Research and Information</a:t>
            </a:r>
          </a:p>
          <a:p>
            <a:pPr>
              <a:spcBef>
                <a:spcPts val="0"/>
              </a:spcBef>
              <a:spcAft>
                <a:spcPts val="600"/>
              </a:spcAft>
              <a:buFont typeface="Franklin Gothic Demi" pitchFamily="34" charset="0"/>
              <a:buAutoNum type="arabicPeriod"/>
            </a:pPr>
            <a:r>
              <a:rPr lang="en-US" sz="1800" dirty="0" smtClean="0"/>
              <a:t> Shopping</a:t>
            </a:r>
          </a:p>
          <a:p>
            <a:pPr>
              <a:spcBef>
                <a:spcPts val="0"/>
              </a:spcBef>
              <a:spcAft>
                <a:spcPts val="600"/>
              </a:spcAft>
              <a:buFont typeface="Franklin Gothic Demi" pitchFamily="34" charset="0"/>
              <a:buAutoNum type="arabicPeriod"/>
            </a:pPr>
            <a:r>
              <a:rPr lang="en-US" sz="1800" dirty="0" smtClean="0"/>
              <a:t> Banking and Investing</a:t>
            </a:r>
          </a:p>
          <a:p>
            <a:pPr>
              <a:spcBef>
                <a:spcPts val="0"/>
              </a:spcBef>
              <a:spcAft>
                <a:spcPts val="600"/>
              </a:spcAft>
              <a:buFont typeface="Franklin Gothic Demi" pitchFamily="34" charset="0"/>
              <a:buAutoNum type="arabicPeriod"/>
            </a:pPr>
            <a:r>
              <a:rPr lang="en-US" sz="1800" dirty="0" smtClean="0"/>
              <a:t> Classes</a:t>
            </a:r>
          </a:p>
          <a:p>
            <a:pPr>
              <a:spcBef>
                <a:spcPts val="0"/>
              </a:spcBef>
              <a:spcAft>
                <a:spcPts val="600"/>
              </a:spcAft>
              <a:buFont typeface="Franklin Gothic Demi" pitchFamily="34" charset="0"/>
              <a:buAutoNum type="arabicPeriod"/>
            </a:pPr>
            <a:r>
              <a:rPr lang="en-US" sz="1800" dirty="0" smtClean="0">
                <a:solidFill>
                  <a:schemeClr val="bg2"/>
                </a:solidFill>
              </a:rPr>
              <a:t> </a:t>
            </a:r>
            <a:r>
              <a:rPr lang="en-US" sz="1800" dirty="0" smtClean="0"/>
              <a:t>Entertainment</a:t>
            </a:r>
          </a:p>
          <a:p>
            <a:pPr>
              <a:spcBef>
                <a:spcPts val="0"/>
              </a:spcBef>
              <a:spcAft>
                <a:spcPts val="600"/>
              </a:spcAft>
              <a:buFont typeface="Franklin Gothic Demi" pitchFamily="34" charset="0"/>
              <a:buAutoNum type="arabicPeriod"/>
            </a:pPr>
            <a:r>
              <a:rPr lang="en-US" sz="1800" dirty="0" smtClean="0"/>
              <a:t> Downloading Music/Movies</a:t>
            </a:r>
          </a:p>
          <a:p>
            <a:pPr>
              <a:spcBef>
                <a:spcPts val="0"/>
              </a:spcBef>
              <a:spcAft>
                <a:spcPts val="600"/>
              </a:spcAft>
              <a:buFont typeface="Franklin Gothic Demi" pitchFamily="34" charset="0"/>
              <a:buAutoNum type="arabicPeriod"/>
            </a:pPr>
            <a:r>
              <a:rPr lang="en-US" sz="1800" dirty="0" smtClean="0"/>
              <a:t> Sharing Information </a:t>
            </a:r>
          </a:p>
          <a:p>
            <a:endParaRPr lang="en-US" sz="1800" dirty="0" smtClean="0"/>
          </a:p>
        </p:txBody>
      </p:sp>
      <p:pic>
        <p:nvPicPr>
          <p:cNvPr id="7" name="Picture 6" descr="fig01_08.gif"/>
          <p:cNvPicPr>
            <a:picLocks noChangeAspect="1"/>
          </p:cNvPicPr>
          <p:nvPr/>
        </p:nvPicPr>
        <p:blipFill>
          <a:blip r:embed="rId2" cstate="print"/>
          <a:stretch>
            <a:fillRect/>
          </a:stretch>
        </p:blipFill>
        <p:spPr>
          <a:xfrm>
            <a:off x="5129212" y="2362200"/>
            <a:ext cx="3862388"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19</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19</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19</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a:t>
            </a:r>
          </a:p>
        </p:txBody>
      </p:sp>
      <p:sp>
        <p:nvSpPr>
          <p:cNvPr id="23"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What is </a:t>
            </a:r>
            <a:r>
              <a:rPr lang="en-US" sz="2200" b="1" dirty="0" smtClean="0"/>
              <a:t>Web</a:t>
            </a:r>
            <a:r>
              <a:rPr lang="en-US" sz="2200" dirty="0" smtClean="0"/>
              <a:t>?</a:t>
            </a:r>
          </a:p>
          <a:p>
            <a:pPr marL="342900" lvl="1" indent="-342900">
              <a:buFont typeface="Wingdings" pitchFamily="2" charset="2"/>
              <a:buChar char="l"/>
            </a:pPr>
            <a:r>
              <a:rPr lang="en-US" sz="2200" dirty="0" smtClean="0">
                <a:ea typeface="+mn-ea"/>
                <a:cs typeface="+mn-cs"/>
              </a:rPr>
              <a:t>Billions of documents, called </a:t>
            </a:r>
            <a:r>
              <a:rPr lang="en-US" sz="2200" b="1" dirty="0" smtClean="0">
                <a:ea typeface="+mn-ea"/>
                <a:cs typeface="+mn-cs"/>
              </a:rPr>
              <a:t>Web pages</a:t>
            </a:r>
            <a:r>
              <a:rPr lang="en-US" sz="2200" dirty="0" smtClean="0">
                <a:ea typeface="+mn-ea"/>
                <a:cs typeface="+mn-cs"/>
              </a:rPr>
              <a:t>, available to anyone connected to the Internet.</a:t>
            </a:r>
          </a:p>
          <a:p>
            <a:pPr marL="342900" lvl="1" indent="-342900">
              <a:buFont typeface="Wingdings" pitchFamily="2" charset="2"/>
              <a:buChar char="l"/>
            </a:pPr>
            <a:r>
              <a:rPr lang="en-US" sz="2200" dirty="0" smtClean="0">
                <a:ea typeface="+mn-ea"/>
                <a:cs typeface="+mn-cs"/>
              </a:rPr>
              <a:t>A </a:t>
            </a:r>
            <a:r>
              <a:rPr lang="en-US" sz="2200" b="1" dirty="0" smtClean="0">
                <a:ea typeface="+mn-ea"/>
                <a:cs typeface="+mn-cs"/>
              </a:rPr>
              <a:t>Web page </a:t>
            </a:r>
            <a:r>
              <a:rPr lang="en-US" sz="2200" dirty="0" smtClean="0">
                <a:ea typeface="+mn-ea"/>
                <a:cs typeface="+mn-cs"/>
              </a:rPr>
              <a:t>contains text, graphics, audio, video, and links to other Web pages.</a:t>
            </a:r>
          </a:p>
          <a:p>
            <a:pPr marL="342900" lvl="1" indent="-342900">
              <a:buFont typeface="Wingdings" pitchFamily="2" charset="2"/>
              <a:buChar char="l"/>
            </a:pPr>
            <a:r>
              <a:rPr lang="en-US" sz="2200" dirty="0" smtClean="0">
                <a:ea typeface="+mn-ea"/>
                <a:cs typeface="+mn-cs"/>
              </a:rPr>
              <a:t>It is </a:t>
            </a:r>
            <a:r>
              <a:rPr lang="en-US" sz="2200" b="1" dirty="0" smtClean="0">
                <a:ea typeface="+mn-ea"/>
                <a:cs typeface="+mn-cs"/>
              </a:rPr>
              <a:t>not the same</a:t>
            </a:r>
            <a:r>
              <a:rPr lang="en-US" sz="2200" dirty="0" smtClean="0">
                <a:ea typeface="+mn-ea"/>
                <a:cs typeface="+mn-cs"/>
              </a:rPr>
              <a:t> as the Internet because the Internet is the </a:t>
            </a:r>
            <a:r>
              <a:rPr lang="en-US" sz="2200" i="1" dirty="0" smtClean="0">
                <a:ea typeface="+mn-ea"/>
                <a:cs typeface="+mn-cs"/>
              </a:rPr>
              <a:t>network of networks</a:t>
            </a:r>
            <a:r>
              <a:rPr lang="en-US" sz="2200" dirty="0" smtClean="0">
                <a:ea typeface="+mn-ea"/>
                <a:cs typeface="+mn-cs"/>
              </a:rPr>
              <a:t> while the Web is </a:t>
            </a:r>
            <a:r>
              <a:rPr lang="en-US" sz="2200" i="1" dirty="0" smtClean="0">
                <a:ea typeface="+mn-ea"/>
                <a:cs typeface="+mn-cs"/>
              </a:rPr>
              <a:t>one of the application of the Internet</a:t>
            </a:r>
            <a:r>
              <a:rPr lang="en-US" sz="2200" dirty="0" smtClean="0">
                <a:ea typeface="+mn-ea"/>
                <a:cs typeface="+mn-cs"/>
              </a:rPr>
              <a:t>.</a:t>
            </a:r>
          </a:p>
          <a:p>
            <a:pPr>
              <a:buNone/>
            </a:pPr>
            <a:endParaRPr lang="en-US" sz="2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r>
              <a:rPr lang="en-US" dirty="0" smtClean="0"/>
              <a:t>Define computer literacy</a:t>
            </a:r>
          </a:p>
          <a:p>
            <a:r>
              <a:rPr lang="en-US" dirty="0" smtClean="0"/>
              <a:t>Define the term ‘computer’</a:t>
            </a:r>
          </a:p>
          <a:p>
            <a:r>
              <a:rPr lang="en-US" dirty="0" smtClean="0"/>
              <a:t>Identify the different components of a computer</a:t>
            </a:r>
          </a:p>
          <a:p>
            <a:r>
              <a:rPr lang="en-US" dirty="0" smtClean="0"/>
              <a:t>Define the Internet</a:t>
            </a:r>
          </a:p>
          <a:p>
            <a:r>
              <a:rPr lang="en-US" dirty="0" smtClean="0"/>
              <a:t>Differentiate the Internet and the Web</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20</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20</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20</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a:t>
            </a:r>
          </a:p>
        </p:txBody>
      </p:sp>
      <p:sp>
        <p:nvSpPr>
          <p:cNvPr id="23"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What is </a:t>
            </a:r>
            <a:r>
              <a:rPr lang="en-US" sz="2200" b="1" dirty="0" smtClean="0"/>
              <a:t>URL</a:t>
            </a:r>
            <a:r>
              <a:rPr lang="en-US" sz="2200" dirty="0" smtClean="0"/>
              <a:t>?</a:t>
            </a:r>
          </a:p>
          <a:p>
            <a:pPr marL="342900" lvl="1" indent="-342900">
              <a:buFont typeface="Wingdings" pitchFamily="2" charset="2"/>
              <a:buChar char="l"/>
            </a:pPr>
            <a:r>
              <a:rPr lang="en-US" sz="2200" dirty="0" smtClean="0">
                <a:ea typeface="+mn-ea"/>
                <a:cs typeface="+mn-cs"/>
              </a:rPr>
              <a:t>Web pages has </a:t>
            </a:r>
            <a:r>
              <a:rPr lang="en-US" sz="2200" b="1" dirty="0" smtClean="0">
                <a:ea typeface="+mn-ea"/>
                <a:cs typeface="+mn-cs"/>
              </a:rPr>
              <a:t>domain name</a:t>
            </a:r>
            <a:r>
              <a:rPr lang="en-US" sz="2200" dirty="0" smtClean="0">
                <a:ea typeface="+mn-ea"/>
                <a:cs typeface="+mn-cs"/>
              </a:rPr>
              <a:t> like </a:t>
            </a:r>
            <a:r>
              <a:rPr lang="en-US" sz="2200" dirty="0" smtClean="0">
                <a:ea typeface="+mn-ea"/>
                <a:cs typeface="+mn-cs"/>
                <a:hlinkClick r:id="rId2"/>
              </a:rPr>
              <a:t>www.comfsm.fm</a:t>
            </a:r>
            <a:r>
              <a:rPr lang="en-US" sz="2200" dirty="0" smtClean="0">
                <a:ea typeface="+mn-ea"/>
                <a:cs typeface="+mn-cs"/>
              </a:rPr>
              <a:t> or </a:t>
            </a:r>
            <a:r>
              <a:rPr lang="en-US" sz="2200" dirty="0" smtClean="0">
                <a:ea typeface="+mn-ea"/>
                <a:cs typeface="+mn-cs"/>
                <a:hlinkClick r:id="rId3"/>
              </a:rPr>
              <a:t>www.facebook.com</a:t>
            </a:r>
            <a:r>
              <a:rPr lang="en-US" sz="2200" dirty="0" smtClean="0">
                <a:ea typeface="+mn-ea"/>
                <a:cs typeface="+mn-cs"/>
              </a:rPr>
              <a:t> or </a:t>
            </a:r>
            <a:r>
              <a:rPr lang="en-US" sz="2200" dirty="0" smtClean="0">
                <a:ea typeface="+mn-ea"/>
                <a:cs typeface="+mn-cs"/>
                <a:hlinkClick r:id="rId4"/>
              </a:rPr>
              <a:t>www.google.fm</a:t>
            </a:r>
            <a:r>
              <a:rPr lang="en-US" sz="2200" dirty="0" smtClean="0">
                <a:ea typeface="+mn-ea"/>
                <a:cs typeface="+mn-cs"/>
              </a:rPr>
              <a:t> </a:t>
            </a:r>
          </a:p>
          <a:p>
            <a:pPr marL="342900" lvl="1" indent="-342900">
              <a:buFont typeface="Wingdings" pitchFamily="2" charset="2"/>
              <a:buChar char="l"/>
            </a:pPr>
            <a:r>
              <a:rPr lang="en-US" sz="2200" dirty="0" smtClean="0">
                <a:ea typeface="+mn-ea"/>
                <a:cs typeface="+mn-cs"/>
              </a:rPr>
              <a:t>Another name for domain name is </a:t>
            </a:r>
            <a:r>
              <a:rPr lang="en-US" sz="2200" b="1" dirty="0" smtClean="0">
                <a:ea typeface="+mn-ea"/>
                <a:cs typeface="+mn-cs"/>
              </a:rPr>
              <a:t>web address</a:t>
            </a:r>
          </a:p>
          <a:p>
            <a:pPr marL="342900" lvl="1" indent="-342900">
              <a:buFont typeface="Wingdings" pitchFamily="2" charset="2"/>
              <a:buChar char="l"/>
            </a:pPr>
            <a:r>
              <a:rPr lang="en-US" sz="2200" dirty="0" smtClean="0">
                <a:ea typeface="+mn-ea"/>
                <a:cs typeface="+mn-cs"/>
              </a:rPr>
              <a:t>And sometimes it is also called by its more fancier name, namely, </a:t>
            </a:r>
            <a:r>
              <a:rPr lang="en-US" sz="2200" b="1" dirty="0" smtClean="0">
                <a:ea typeface="+mn-ea"/>
                <a:cs typeface="+mn-cs"/>
              </a:rPr>
              <a:t>URL</a:t>
            </a:r>
            <a:r>
              <a:rPr lang="en-US" sz="2200" dirty="0" smtClean="0">
                <a:ea typeface="+mn-ea"/>
                <a:cs typeface="+mn-cs"/>
              </a:rPr>
              <a:t> which stands for Uniform Resource Locator</a:t>
            </a:r>
          </a:p>
          <a:p>
            <a:pPr>
              <a:buNone/>
            </a:pPr>
            <a:endParaRPr lang="en-US" sz="22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21</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21</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21</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 – Search Engine</a:t>
            </a:r>
          </a:p>
        </p:txBody>
      </p:sp>
      <p:sp>
        <p:nvSpPr>
          <p:cNvPr id="23"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What is a </a:t>
            </a:r>
            <a:r>
              <a:rPr lang="en-US" sz="2200" b="1" dirty="0" smtClean="0"/>
              <a:t>Search Engine</a:t>
            </a:r>
            <a:r>
              <a:rPr lang="en-US" sz="2200" dirty="0" smtClean="0"/>
              <a:t>?</a:t>
            </a:r>
          </a:p>
          <a:p>
            <a:pPr marL="342900" lvl="1" indent="-342900">
              <a:buFont typeface="Wingdings" pitchFamily="2" charset="2"/>
              <a:buChar char="l"/>
            </a:pPr>
            <a:r>
              <a:rPr lang="en-US" sz="2200" dirty="0" smtClean="0">
                <a:ea typeface="+mn-ea"/>
                <a:cs typeface="+mn-cs"/>
              </a:rPr>
              <a:t>It is a program that allows you to search and retrieve information normally in a form of web pages from the Web.</a:t>
            </a:r>
          </a:p>
          <a:p>
            <a:pPr marL="342900" lvl="1" indent="-342900">
              <a:buFont typeface="Wingdings" pitchFamily="2" charset="2"/>
              <a:buChar char="l"/>
            </a:pPr>
            <a:r>
              <a:rPr lang="en-US" sz="2200" dirty="0" smtClean="0">
                <a:ea typeface="+mn-ea"/>
                <a:cs typeface="+mn-cs"/>
              </a:rPr>
              <a:t>The most recognizable search engines are </a:t>
            </a:r>
            <a:r>
              <a:rPr lang="en-US" sz="2200" i="1" dirty="0" smtClean="0">
                <a:ea typeface="+mn-ea"/>
                <a:cs typeface="+mn-cs"/>
              </a:rPr>
              <a:t>Google, Yahoo and Bing (from Microsoft). </a:t>
            </a:r>
            <a:r>
              <a:rPr lang="en-US" sz="2200" dirty="0" smtClean="0">
                <a:ea typeface="+mn-ea"/>
                <a:cs typeface="+mn-cs"/>
              </a:rPr>
              <a:t>But </a:t>
            </a:r>
            <a:r>
              <a:rPr lang="en-US" sz="2200" i="1" dirty="0" smtClean="0">
                <a:ea typeface="+mn-ea"/>
                <a:cs typeface="+mn-cs"/>
              </a:rPr>
              <a:t>Google</a:t>
            </a:r>
            <a:r>
              <a:rPr lang="en-US" sz="2200" dirty="0" smtClean="0">
                <a:ea typeface="+mn-ea"/>
                <a:cs typeface="+mn-cs"/>
              </a:rPr>
              <a:t> is the most popular of the three.</a:t>
            </a:r>
            <a:r>
              <a:rPr lang="en-US" sz="2200" i="1" dirty="0" smtClean="0">
                <a:ea typeface="+mn-ea"/>
                <a:cs typeface="+mn-cs"/>
              </a:rPr>
              <a:t> </a:t>
            </a:r>
          </a:p>
          <a:p>
            <a:pPr>
              <a:buNone/>
            </a:pPr>
            <a:endParaRPr lang="en-US" sz="22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22</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22</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22</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 – Search Engine</a:t>
            </a:r>
          </a:p>
        </p:txBody>
      </p:sp>
      <p:pic>
        <p:nvPicPr>
          <p:cNvPr id="1026" name="Picture 2"/>
          <p:cNvPicPr>
            <a:picLocks noChangeAspect="1" noChangeArrowheads="1"/>
          </p:cNvPicPr>
          <p:nvPr/>
        </p:nvPicPr>
        <p:blipFill>
          <a:blip r:embed="rId2" cstate="print"/>
          <a:srcRect/>
          <a:stretch>
            <a:fillRect/>
          </a:stretch>
        </p:blipFill>
        <p:spPr bwMode="auto">
          <a:xfrm>
            <a:off x="914400" y="2362201"/>
            <a:ext cx="3657600" cy="175259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38201" y="3962400"/>
            <a:ext cx="3886200" cy="2209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53000" y="3200400"/>
            <a:ext cx="4114800" cy="1909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23</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23</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23</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Networks and the Internet – Search Engine</a:t>
            </a:r>
          </a:p>
        </p:txBody>
      </p:sp>
      <p:sp>
        <p:nvSpPr>
          <p:cNvPr id="23" name="Content Placeholder 2"/>
          <p:cNvSpPr>
            <a:spLocks noGrp="1"/>
          </p:cNvSpPr>
          <p:nvPr>
            <p:ph idx="1"/>
          </p:nvPr>
        </p:nvSpPr>
        <p:spPr>
          <a:xfrm>
            <a:off x="762000" y="2286000"/>
            <a:ext cx="8153400" cy="4114799"/>
          </a:xfrm>
        </p:spPr>
        <p:txBody>
          <a:bodyPr/>
          <a:lstStyle/>
          <a:p>
            <a:pPr eaLnBrk="1" hangingPunct="1">
              <a:spcBef>
                <a:spcPts val="300"/>
              </a:spcBef>
              <a:buFont typeface="Wingdings" pitchFamily="2" charset="2"/>
              <a:buNone/>
            </a:pPr>
            <a:r>
              <a:rPr lang="en-US" sz="2200" dirty="0" smtClean="0"/>
              <a:t>How to search?</a:t>
            </a:r>
          </a:p>
          <a:p>
            <a:pPr marL="342900" lvl="1" indent="-342900">
              <a:buFont typeface="Wingdings" pitchFamily="2" charset="2"/>
              <a:buChar char="l"/>
            </a:pPr>
            <a:r>
              <a:rPr lang="en-US" sz="2200" dirty="0" smtClean="0">
                <a:ea typeface="+mn-ea"/>
                <a:cs typeface="+mn-cs"/>
              </a:rPr>
              <a:t>Search should be specific</a:t>
            </a:r>
          </a:p>
          <a:p>
            <a:pPr marL="742950" lvl="2" indent="-342900"/>
            <a:r>
              <a:rPr lang="en-US" sz="1600" dirty="0" smtClean="0">
                <a:ea typeface="+mn-ea"/>
                <a:cs typeface="+mn-cs"/>
              </a:rPr>
              <a:t>For example if you search for </a:t>
            </a:r>
            <a:r>
              <a:rPr lang="en-US" sz="1600" b="1" dirty="0" smtClean="0">
                <a:ea typeface="+mn-ea"/>
                <a:cs typeface="+mn-cs"/>
              </a:rPr>
              <a:t>Science Project </a:t>
            </a:r>
            <a:r>
              <a:rPr lang="en-US" sz="1600" dirty="0" smtClean="0">
                <a:ea typeface="+mn-ea"/>
                <a:cs typeface="+mn-cs"/>
              </a:rPr>
              <a:t>it will yield multiple results that is for elementary, high school, science or even for those with doctorate degree. But let’s say if you narrow it down for Grade 8, then you could probably type </a:t>
            </a:r>
            <a:r>
              <a:rPr lang="en-US" sz="1600" b="1" dirty="0" smtClean="0">
                <a:ea typeface="+mn-ea"/>
                <a:cs typeface="+mn-cs"/>
              </a:rPr>
              <a:t>Science Project for Grade 8</a:t>
            </a:r>
            <a:r>
              <a:rPr lang="en-US" sz="1600" dirty="0" smtClean="0">
                <a:ea typeface="+mn-ea"/>
                <a:cs typeface="+mn-cs"/>
              </a:rPr>
              <a:t>. Or again if it is for Chemistry it would be </a:t>
            </a:r>
            <a:r>
              <a:rPr lang="en-US" sz="1600" b="1" dirty="0" smtClean="0">
                <a:ea typeface="+mn-ea"/>
                <a:cs typeface="+mn-cs"/>
              </a:rPr>
              <a:t>Chemistry science project for Grade 8</a:t>
            </a:r>
            <a:r>
              <a:rPr lang="en-US" sz="1600" dirty="0" smtClean="0">
                <a:ea typeface="+mn-ea"/>
                <a:cs typeface="+mn-cs"/>
              </a:rPr>
              <a:t>.</a:t>
            </a:r>
          </a:p>
          <a:p>
            <a:pPr marL="742950" lvl="2" indent="-342900"/>
            <a:r>
              <a:rPr lang="en-US" sz="1600" b="1" dirty="0" smtClean="0">
                <a:ea typeface="+mn-ea"/>
                <a:cs typeface="+mn-cs"/>
              </a:rPr>
              <a:t>+ Symbol </a:t>
            </a:r>
            <a:r>
              <a:rPr lang="en-US" sz="1600" dirty="0" smtClean="0">
                <a:ea typeface="+mn-ea"/>
                <a:cs typeface="+mn-cs"/>
              </a:rPr>
              <a:t>– Use + symbol in addition to or specific to the one that you search for. For example if you want to search for science project for Grade 8 that could either be for chemistry and physics. Then you could search </a:t>
            </a:r>
            <a:r>
              <a:rPr lang="en-US" sz="1600" b="1" dirty="0" smtClean="0">
                <a:ea typeface="+mn-ea"/>
                <a:cs typeface="+mn-cs"/>
              </a:rPr>
              <a:t>Science Project for Grade 8 +Chemistry +Physics</a:t>
            </a:r>
          </a:p>
          <a:p>
            <a:pPr marL="742950" lvl="2" indent="-342900"/>
            <a:r>
              <a:rPr lang="en-US" sz="1600" b="1" dirty="0" smtClean="0">
                <a:ea typeface="+mn-ea"/>
                <a:cs typeface="+mn-cs"/>
              </a:rPr>
              <a:t>- Symbol </a:t>
            </a:r>
            <a:r>
              <a:rPr lang="en-US" sz="1600" dirty="0" smtClean="0">
                <a:ea typeface="+mn-ea"/>
                <a:cs typeface="+mn-cs"/>
              </a:rPr>
              <a:t>– Use – symbol to negate a certain from your search for example. If you want to search for all type of science project for Grade 8 but it should be in chemistry. Then you could </a:t>
            </a:r>
            <a:r>
              <a:rPr lang="en-US" sz="1600" b="1" dirty="0" smtClean="0">
                <a:ea typeface="+mn-ea"/>
                <a:cs typeface="+mn-cs"/>
              </a:rPr>
              <a:t>type Science Project for Grade 8 -Chemistry</a:t>
            </a:r>
          </a:p>
          <a:p>
            <a:pPr>
              <a:buNone/>
            </a:pPr>
            <a:endParaRPr lang="en-US" sz="22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24</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24</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24</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What is an e-mail?</a:t>
            </a:r>
            <a:endParaRPr lang="en-US" dirty="0" smtClean="0"/>
          </a:p>
        </p:txBody>
      </p:sp>
      <p:sp>
        <p:nvSpPr>
          <p:cNvPr id="3" name="Rectangle 2"/>
          <p:cNvSpPr/>
          <p:nvPr/>
        </p:nvSpPr>
        <p:spPr>
          <a:xfrm>
            <a:off x="1143000" y="2362200"/>
            <a:ext cx="6781800" cy="1107996"/>
          </a:xfrm>
          <a:prstGeom prst="rect">
            <a:avLst/>
          </a:prstGeom>
        </p:spPr>
        <p:txBody>
          <a:bodyPr wrap="square">
            <a:spAutoFit/>
          </a:bodyPr>
          <a:lstStyle/>
          <a:p>
            <a:pPr marL="342900" lvl="1" indent="-342900">
              <a:buFont typeface="Wingdings" pitchFamily="2" charset="2"/>
              <a:buChar char="l"/>
            </a:pPr>
            <a:r>
              <a:rPr lang="en-US" sz="2200" dirty="0" smtClean="0"/>
              <a:t>Shortcut for the word </a:t>
            </a:r>
            <a:r>
              <a:rPr lang="en-US" sz="2200" b="1" dirty="0" smtClean="0"/>
              <a:t>electronic mail</a:t>
            </a:r>
            <a:r>
              <a:rPr lang="en-US" sz="2200" dirty="0" smtClean="0"/>
              <a:t>.</a:t>
            </a:r>
            <a:endParaRPr lang="en-US" sz="2200" dirty="0"/>
          </a:p>
          <a:p>
            <a:pPr marL="342900" lvl="1" indent="-342900">
              <a:buFont typeface="Wingdings" pitchFamily="2" charset="2"/>
              <a:buChar char="l"/>
            </a:pPr>
            <a:r>
              <a:rPr lang="en-US" sz="2200" dirty="0" smtClean="0"/>
              <a:t>Allows you to send and receive messages over the Internet</a:t>
            </a:r>
            <a:endParaRPr lang="en-US" sz="2200" i="1" dirty="0"/>
          </a:p>
        </p:txBody>
      </p:sp>
    </p:spTree>
    <p:extLst>
      <p:ext uri="{BB962C8B-B14F-4D97-AF65-F5344CB8AC3E}">
        <p14:creationId xmlns:p14="http://schemas.microsoft.com/office/powerpoint/2010/main" val="34172862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25</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25</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25</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Parts of an e-mail</a:t>
            </a:r>
            <a:endParaRPr lang="en-US" dirty="0" smtClean="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l="8810" r="974" b="23781"/>
          <a:stretch>
            <a:fillRect/>
          </a:stretch>
        </p:blipFill>
        <p:spPr bwMode="auto">
          <a:xfrm>
            <a:off x="2375771" y="3007120"/>
            <a:ext cx="6692030"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914400" y="2371725"/>
            <a:ext cx="80772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smtClean="0">
                <a:cs typeface="Arial" panose="020B0604020202020204" pitchFamily="34" charset="0"/>
              </a:rPr>
              <a:t>Recipient of the</a:t>
            </a:r>
            <a:r>
              <a:rPr lang="en-US" sz="2000" dirty="0" smtClean="0">
                <a:cs typeface="Arial" panose="020B0604020202020204" pitchFamily="34" charset="0"/>
              </a:rPr>
              <a:t> </a:t>
            </a:r>
            <a:r>
              <a:rPr lang="en-US" sz="2000" b="1" dirty="0">
                <a:cs typeface="Arial" panose="020B0604020202020204" pitchFamily="34" charset="0"/>
              </a:rPr>
              <a:t>email </a:t>
            </a:r>
            <a:r>
              <a:rPr lang="en-US" sz="2000" b="1" dirty="0" smtClean="0">
                <a:cs typeface="Arial" panose="020B0604020202020204" pitchFamily="34" charset="0"/>
              </a:rPr>
              <a:t>address</a:t>
            </a:r>
            <a:r>
              <a:rPr lang="en-US" sz="2000" dirty="0" smtClean="0">
                <a:cs typeface="Arial" panose="020B0604020202020204" pitchFamily="34" charset="0"/>
              </a:rPr>
              <a:t>, </a:t>
            </a:r>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a </a:t>
            </a:r>
            <a:r>
              <a:rPr lang="en-US" sz="2000" b="1" dirty="0">
                <a:cs typeface="Arial" panose="020B0604020202020204" pitchFamily="34" charset="0"/>
              </a:rPr>
              <a:t>subject</a:t>
            </a:r>
            <a:r>
              <a:rPr lang="en-US" sz="2000" dirty="0">
                <a:cs typeface="Arial" panose="020B0604020202020204" pitchFamily="34" charset="0"/>
              </a:rPr>
              <a:t> </a:t>
            </a:r>
            <a:br>
              <a:rPr lang="en-US" sz="2000" dirty="0">
                <a:cs typeface="Arial" panose="020B0604020202020204" pitchFamily="34" charset="0"/>
              </a:rPr>
            </a:br>
            <a:r>
              <a:rPr lang="en-US" sz="2000" dirty="0">
                <a:cs typeface="Arial" panose="020B0604020202020204" pitchFamily="34" charset="0"/>
              </a:rPr>
              <a:t>and your </a:t>
            </a:r>
            <a:br>
              <a:rPr lang="en-US" sz="2000" dirty="0">
                <a:cs typeface="Arial" panose="020B0604020202020204" pitchFamily="34" charset="0"/>
              </a:rPr>
            </a:br>
            <a:r>
              <a:rPr lang="en-US" sz="2000" b="1" dirty="0">
                <a:cs typeface="Arial" panose="020B0604020202020204" pitchFamily="34" charset="0"/>
              </a:rPr>
              <a:t>message</a:t>
            </a:r>
            <a:r>
              <a:rPr lang="en-US" sz="2000" dirty="0">
                <a:cs typeface="Arial" panose="020B0604020202020204" pitchFamily="34" charset="0"/>
              </a:rPr>
              <a:t>.</a:t>
            </a:r>
            <a:br>
              <a:rPr lang="en-US" sz="2000" dirty="0">
                <a:cs typeface="Arial" panose="020B0604020202020204" pitchFamily="34" charset="0"/>
              </a:rPr>
            </a:br>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
            </a:r>
            <a:br>
              <a:rPr lang="en-US" sz="2000" dirty="0">
                <a:cs typeface="Arial" panose="020B0604020202020204" pitchFamily="34" charset="0"/>
              </a:rPr>
            </a:br>
            <a:endParaRPr lang="en-US" sz="2000" dirty="0">
              <a:cs typeface="Arial" panose="020B0604020202020204" pitchFamily="34" charset="0"/>
            </a:endParaRPr>
          </a:p>
          <a:p>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
            </a:r>
            <a:br>
              <a:rPr lang="en-US" sz="2000" dirty="0">
                <a:cs typeface="Arial" panose="020B0604020202020204" pitchFamily="34" charset="0"/>
              </a:rPr>
            </a:br>
            <a:endParaRPr lang="en-US" sz="2000" dirty="0">
              <a:cs typeface="Arial" panose="020B0604020202020204" pitchFamily="34" charset="0"/>
            </a:endParaRPr>
          </a:p>
          <a:p>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
            </a:r>
            <a:br>
              <a:rPr lang="en-US" sz="2000" dirty="0">
                <a:cs typeface="Arial" panose="020B0604020202020204" pitchFamily="34" charset="0"/>
              </a:rPr>
            </a:br>
            <a:endParaRPr lang="en-US" sz="2000" dirty="0">
              <a:cs typeface="Arial" panose="020B0604020202020204" pitchFamily="34" charset="0"/>
            </a:endParaRPr>
          </a:p>
        </p:txBody>
      </p:sp>
      <p:sp>
        <p:nvSpPr>
          <p:cNvPr id="10" name="Line 1031"/>
          <p:cNvSpPr>
            <a:spLocks noChangeShapeType="1"/>
          </p:cNvSpPr>
          <p:nvPr/>
        </p:nvSpPr>
        <p:spPr bwMode="auto">
          <a:xfrm>
            <a:off x="3048000" y="2667000"/>
            <a:ext cx="1332706"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1" name="Line 1031"/>
          <p:cNvSpPr>
            <a:spLocks noChangeShapeType="1"/>
          </p:cNvSpPr>
          <p:nvPr/>
        </p:nvSpPr>
        <p:spPr bwMode="auto">
          <a:xfrm>
            <a:off x="1867694" y="2957309"/>
            <a:ext cx="2323306" cy="146229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2" name="Line 1031"/>
          <p:cNvSpPr>
            <a:spLocks noChangeShapeType="1"/>
          </p:cNvSpPr>
          <p:nvPr/>
        </p:nvSpPr>
        <p:spPr bwMode="auto">
          <a:xfrm>
            <a:off x="2057400" y="3657601"/>
            <a:ext cx="2133600" cy="130492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 name="TextBox 1"/>
          <p:cNvSpPr txBox="1"/>
          <p:nvPr/>
        </p:nvSpPr>
        <p:spPr>
          <a:xfrm>
            <a:off x="4876800" y="2360789"/>
            <a:ext cx="3967753" cy="646331"/>
          </a:xfrm>
          <a:prstGeom prst="rect">
            <a:avLst/>
          </a:prstGeom>
          <a:noFill/>
        </p:spPr>
        <p:txBody>
          <a:bodyPr wrap="none" rtlCol="0">
            <a:spAutoFit/>
          </a:bodyPr>
          <a:lstStyle/>
          <a:p>
            <a:r>
              <a:rPr lang="en-US" b="1" dirty="0" smtClean="0"/>
              <a:t>Carbon Copy</a:t>
            </a:r>
            <a:r>
              <a:rPr lang="en-US" dirty="0" smtClean="0"/>
              <a:t> – Other recipients that</a:t>
            </a:r>
          </a:p>
          <a:p>
            <a:r>
              <a:rPr lang="en-US" dirty="0" smtClean="0"/>
              <a:t>should know your email.</a:t>
            </a:r>
            <a:endParaRPr lang="en-US" dirty="0"/>
          </a:p>
        </p:txBody>
      </p:sp>
      <p:sp>
        <p:nvSpPr>
          <p:cNvPr id="14" name="Line 1031"/>
          <p:cNvSpPr>
            <a:spLocks noChangeShapeType="1"/>
          </p:cNvSpPr>
          <p:nvPr/>
        </p:nvSpPr>
        <p:spPr bwMode="auto">
          <a:xfrm flipH="1">
            <a:off x="4648200" y="3012962"/>
            <a:ext cx="784418" cy="128927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5" name="TextBox 14"/>
          <p:cNvSpPr txBox="1"/>
          <p:nvPr/>
        </p:nvSpPr>
        <p:spPr>
          <a:xfrm>
            <a:off x="5329391" y="5181600"/>
            <a:ext cx="3890809" cy="923330"/>
          </a:xfrm>
          <a:prstGeom prst="rect">
            <a:avLst/>
          </a:prstGeom>
          <a:noFill/>
        </p:spPr>
        <p:txBody>
          <a:bodyPr wrap="none" rtlCol="0">
            <a:spAutoFit/>
          </a:bodyPr>
          <a:lstStyle/>
          <a:p>
            <a:r>
              <a:rPr lang="en-US" b="1" dirty="0" smtClean="0"/>
              <a:t>Blind Carbon Copy</a:t>
            </a:r>
            <a:r>
              <a:rPr lang="en-US" dirty="0" smtClean="0"/>
              <a:t> – Cannot be</a:t>
            </a:r>
          </a:p>
          <a:p>
            <a:r>
              <a:rPr lang="en-US" dirty="0"/>
              <a:t>s</a:t>
            </a:r>
            <a:r>
              <a:rPr lang="en-US" dirty="0" smtClean="0"/>
              <a:t>een by others that you send a copy</a:t>
            </a:r>
          </a:p>
          <a:p>
            <a:r>
              <a:rPr lang="en-US" dirty="0" smtClean="0"/>
              <a:t>for a particular e-mail address.</a:t>
            </a:r>
            <a:endParaRPr lang="en-US" dirty="0"/>
          </a:p>
        </p:txBody>
      </p:sp>
      <p:sp>
        <p:nvSpPr>
          <p:cNvPr id="16" name="Line 1031"/>
          <p:cNvSpPr>
            <a:spLocks noChangeShapeType="1"/>
          </p:cNvSpPr>
          <p:nvPr/>
        </p:nvSpPr>
        <p:spPr bwMode="auto">
          <a:xfrm flipH="1" flipV="1">
            <a:off x="5040409" y="4419600"/>
            <a:ext cx="848320" cy="88523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Tree>
    <p:extLst>
      <p:ext uri="{BB962C8B-B14F-4D97-AF65-F5344CB8AC3E}">
        <p14:creationId xmlns:p14="http://schemas.microsoft.com/office/powerpoint/2010/main" val="41363818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26</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26</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26</a:t>
            </a:fld>
            <a:endParaRPr lang="en-US" sz="2600" b="1" dirty="0">
              <a:solidFill>
                <a:schemeClr val="bg1"/>
              </a:solidFill>
            </a:endParaRPr>
          </a:p>
        </p:txBody>
      </p:sp>
      <p:sp>
        <p:nvSpPr>
          <p:cNvPr id="21508" name="AutoShape 2"/>
          <p:cNvSpPr>
            <a:spLocks noGrp="1" noChangeArrowheads="1"/>
          </p:cNvSpPr>
          <p:nvPr>
            <p:ph type="title"/>
          </p:nvPr>
        </p:nvSpPr>
        <p:spPr>
          <a:xfrm>
            <a:off x="838200" y="609600"/>
            <a:ext cx="8382000" cy="1143000"/>
          </a:xfrm>
        </p:spPr>
        <p:txBody>
          <a:bodyPr/>
          <a:lstStyle/>
          <a:p>
            <a:pPr eaLnBrk="1" hangingPunct="1"/>
            <a:r>
              <a:rPr lang="en-US" dirty="0" smtClean="0"/>
              <a:t>E-mail Etiquette</a:t>
            </a:r>
            <a:endParaRPr lang="en-US" dirty="0" smtClean="0"/>
          </a:p>
        </p:txBody>
      </p:sp>
      <p:sp>
        <p:nvSpPr>
          <p:cNvPr id="3" name="Rectangle 2"/>
          <p:cNvSpPr/>
          <p:nvPr/>
        </p:nvSpPr>
        <p:spPr>
          <a:xfrm>
            <a:off x="1143000" y="2331541"/>
            <a:ext cx="6781800" cy="4154984"/>
          </a:xfrm>
          <a:prstGeom prst="rect">
            <a:avLst/>
          </a:prstGeom>
        </p:spPr>
        <p:txBody>
          <a:bodyPr wrap="square">
            <a:spAutoFit/>
          </a:bodyPr>
          <a:lstStyle/>
          <a:p>
            <a:pPr marL="342900" lvl="1" indent="-342900">
              <a:buFont typeface="Wingdings" pitchFamily="2" charset="2"/>
              <a:buChar char="l"/>
            </a:pPr>
            <a:r>
              <a:rPr lang="en-US" sz="2200" dirty="0" smtClean="0"/>
              <a:t>Do not CAPITALIZE letters it is like shouting to a person that you are talking to.</a:t>
            </a:r>
            <a:endParaRPr lang="en-US" sz="2200" dirty="0"/>
          </a:p>
          <a:p>
            <a:pPr marL="342900" lvl="1" indent="-342900">
              <a:buFont typeface="Wingdings" pitchFamily="2" charset="2"/>
              <a:buChar char="l"/>
            </a:pPr>
            <a:r>
              <a:rPr lang="en-US" sz="2200" dirty="0" smtClean="0"/>
              <a:t>Do not leave out the Subject blank it could create a bad impression on the recipient</a:t>
            </a:r>
          </a:p>
          <a:p>
            <a:pPr marL="342900" lvl="1" indent="-342900">
              <a:buFont typeface="Wingdings" pitchFamily="2" charset="2"/>
              <a:buChar char="l"/>
            </a:pPr>
            <a:r>
              <a:rPr lang="en-US" sz="2200" dirty="0" smtClean="0"/>
              <a:t>Be polite and address properly the recipient (e.g. Dear </a:t>
            </a:r>
            <a:r>
              <a:rPr lang="en-US" sz="2200" dirty="0" err="1" smtClean="0"/>
              <a:t>Mr</a:t>
            </a:r>
            <a:r>
              <a:rPr lang="en-US" sz="2200" dirty="0" smtClean="0"/>
              <a:t> Smith or Hello </a:t>
            </a:r>
            <a:r>
              <a:rPr lang="en-US" sz="2200" dirty="0" err="1" smtClean="0"/>
              <a:t>Mr</a:t>
            </a:r>
            <a:r>
              <a:rPr lang="en-US" sz="2200" dirty="0" smtClean="0"/>
              <a:t> Smith)</a:t>
            </a:r>
          </a:p>
          <a:p>
            <a:pPr marL="342900" lvl="1" indent="-342900">
              <a:buFont typeface="Wingdings" pitchFamily="2" charset="2"/>
              <a:buChar char="l"/>
            </a:pPr>
            <a:r>
              <a:rPr lang="en-US" sz="2200" dirty="0" smtClean="0"/>
              <a:t>Do not use e-mail to spam others. </a:t>
            </a:r>
            <a:r>
              <a:rPr lang="en-US" sz="2200" b="1" dirty="0" smtClean="0"/>
              <a:t>Spam</a:t>
            </a:r>
            <a:r>
              <a:rPr lang="en-US" sz="2200" dirty="0" smtClean="0"/>
              <a:t> is sending mass/bulk unsolicited e-mails</a:t>
            </a:r>
          </a:p>
          <a:p>
            <a:pPr marL="342900" lvl="1" indent="-342900">
              <a:buFont typeface="Wingdings" pitchFamily="2" charset="2"/>
              <a:buChar char="l"/>
            </a:pPr>
            <a:r>
              <a:rPr lang="en-US" sz="2200" dirty="0" smtClean="0"/>
              <a:t>Do not forward chain letters or e-mail that is obscene, racist etc.</a:t>
            </a:r>
          </a:p>
          <a:p>
            <a:pPr marL="342900" lvl="1" indent="-342900">
              <a:buFont typeface="Wingdings" pitchFamily="2" charset="2"/>
              <a:buChar char="l"/>
            </a:pPr>
            <a:r>
              <a:rPr lang="en-US" sz="2200" dirty="0" smtClean="0"/>
              <a:t>Do not open attached file unless you are sure that it is for you.</a:t>
            </a:r>
            <a:endParaRPr lang="en-US" sz="2200" dirty="0"/>
          </a:p>
        </p:txBody>
      </p:sp>
    </p:spTree>
    <p:extLst>
      <p:ext uri="{BB962C8B-B14F-4D97-AF65-F5344CB8AC3E}">
        <p14:creationId xmlns:p14="http://schemas.microsoft.com/office/powerpoint/2010/main" val="28515478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27</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27</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27</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Activity 1</a:t>
            </a:r>
            <a:endParaRPr lang="en-US" dirty="0" smtClean="0"/>
          </a:p>
        </p:txBody>
      </p:sp>
      <p:sp>
        <p:nvSpPr>
          <p:cNvPr id="3" name="Rectangle 2"/>
          <p:cNvSpPr/>
          <p:nvPr/>
        </p:nvSpPr>
        <p:spPr>
          <a:xfrm>
            <a:off x="1143000" y="2362200"/>
            <a:ext cx="6781800" cy="1446550"/>
          </a:xfrm>
          <a:prstGeom prst="rect">
            <a:avLst/>
          </a:prstGeom>
        </p:spPr>
        <p:txBody>
          <a:bodyPr wrap="square">
            <a:spAutoFit/>
          </a:bodyPr>
          <a:lstStyle/>
          <a:p>
            <a:pPr marL="342900" lvl="1" indent="-342900">
              <a:buFont typeface="Wingdings" pitchFamily="2" charset="2"/>
              <a:buChar char="l"/>
            </a:pPr>
            <a:r>
              <a:rPr lang="en-US" sz="2200" dirty="0"/>
              <a:t>Make an e-mail to me stating </a:t>
            </a:r>
            <a:r>
              <a:rPr lang="en-US" sz="2200" dirty="0" smtClean="0"/>
              <a:t>your first </a:t>
            </a:r>
            <a:r>
              <a:rPr lang="en-US" sz="2200" dirty="0"/>
              <a:t>impression of this </a:t>
            </a:r>
            <a:r>
              <a:rPr lang="en-US" sz="2200" dirty="0" smtClean="0"/>
              <a:t>class</a:t>
            </a:r>
            <a:r>
              <a:rPr lang="en-US" sz="2200" dirty="0"/>
              <a:t> </a:t>
            </a:r>
            <a:r>
              <a:rPr lang="en-US" sz="2200" dirty="0" smtClean="0"/>
              <a:t>in paragraph form.</a:t>
            </a:r>
          </a:p>
          <a:p>
            <a:pPr marL="342900" lvl="1" indent="-342900">
              <a:buFont typeface="Wingdings" pitchFamily="2" charset="2"/>
              <a:buChar char="l"/>
            </a:pPr>
            <a:r>
              <a:rPr lang="en-US" sz="2200" dirty="0" smtClean="0"/>
              <a:t>Send an email to me at </a:t>
            </a:r>
            <a:r>
              <a:rPr lang="en-US" sz="2200" b="1" dirty="0" smtClean="0"/>
              <a:t>emcastro@comfsm.fm</a:t>
            </a:r>
          </a:p>
          <a:p>
            <a:pPr marL="342900" lvl="1" indent="-342900">
              <a:buFont typeface="Wingdings" pitchFamily="2" charset="2"/>
              <a:buChar char="l"/>
            </a:pPr>
            <a:r>
              <a:rPr lang="en-US" sz="2200" dirty="0" smtClean="0"/>
              <a:t>CC one of your classmate</a:t>
            </a:r>
          </a:p>
        </p:txBody>
      </p:sp>
    </p:spTree>
    <p:extLst>
      <p:ext uri="{BB962C8B-B14F-4D97-AF65-F5344CB8AC3E}">
        <p14:creationId xmlns:p14="http://schemas.microsoft.com/office/powerpoint/2010/main" val="35803547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r>
              <a:rPr lang="en-US" dirty="0" smtClean="0"/>
              <a:t>Define software</a:t>
            </a:r>
          </a:p>
          <a:p>
            <a:r>
              <a:rPr lang="en-US" dirty="0" smtClean="0"/>
              <a:t>Distinguish between system software and application software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4</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4</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4</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What is Computer Literacy (or Digital Literacy)?</a:t>
            </a:r>
          </a:p>
        </p:txBody>
      </p:sp>
      <p:sp>
        <p:nvSpPr>
          <p:cNvPr id="21509" name="Rectangle 3"/>
          <p:cNvSpPr>
            <a:spLocks noGrp="1" noChangeArrowheads="1"/>
          </p:cNvSpPr>
          <p:nvPr>
            <p:ph type="body" idx="1"/>
          </p:nvPr>
        </p:nvSpPr>
        <p:spPr>
          <a:xfrm>
            <a:off x="838200" y="2362200"/>
            <a:ext cx="7693025" cy="2514600"/>
          </a:xfrm>
        </p:spPr>
        <p:txBody>
          <a:bodyPr/>
          <a:lstStyle/>
          <a:p>
            <a:pPr marL="342900" lvl="1" indent="-342900">
              <a:buFont typeface="Wingdings" pitchFamily="2" charset="2"/>
              <a:buChar char="l"/>
            </a:pPr>
            <a:r>
              <a:rPr lang="en-US" sz="2800" dirty="0" smtClean="0">
                <a:ea typeface="+mn-ea"/>
                <a:cs typeface="+mn-cs"/>
              </a:rPr>
              <a:t>Knowledge and skills required to use a computer as a problem-solving tool</a:t>
            </a:r>
          </a:p>
          <a:p>
            <a:pPr marL="342900" lvl="1" indent="-342900">
              <a:buFont typeface="Wingdings" pitchFamily="2" charset="2"/>
              <a:buChar char="l"/>
            </a:pPr>
            <a:r>
              <a:rPr lang="en-US" sz="2800" dirty="0" smtClean="0">
                <a:ea typeface="+mn-ea"/>
                <a:cs typeface="+mn-cs"/>
              </a:rPr>
              <a:t>Computers are everywhere</a:t>
            </a:r>
          </a:p>
          <a:p>
            <a:pPr marL="342900" lvl="1" indent="-342900">
              <a:buFont typeface="Wingdings" pitchFamily="2" charset="2"/>
              <a:buChar char="l"/>
            </a:pPr>
            <a:r>
              <a:rPr lang="en-US" sz="2800" dirty="0" smtClean="0">
                <a:ea typeface="+mn-ea"/>
                <a:cs typeface="+mn-cs"/>
              </a:rPr>
              <a:t>The requirements that determines computer literacy changes as technology changes.</a:t>
            </a:r>
          </a:p>
        </p:txBody>
      </p:sp>
      <p:pic>
        <p:nvPicPr>
          <p:cNvPr id="7" name="Picture 6" descr="fig01_01.gif"/>
          <p:cNvPicPr>
            <a:picLocks noChangeAspect="1"/>
          </p:cNvPicPr>
          <p:nvPr/>
        </p:nvPicPr>
        <p:blipFill>
          <a:blip r:embed="rId2" cstate="print"/>
          <a:stretch>
            <a:fillRect/>
          </a:stretch>
        </p:blipFill>
        <p:spPr>
          <a:xfrm>
            <a:off x="914400" y="4724400"/>
            <a:ext cx="7620000" cy="1714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5</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5</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5</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Basic Components of a Computer</a:t>
            </a:r>
          </a:p>
        </p:txBody>
      </p:sp>
      <p:pic>
        <p:nvPicPr>
          <p:cNvPr id="15" name="Picture 10" descr="hardware">
            <a:hlinkClick r:id="rId2"/>
          </p:cNvPr>
          <p:cNvPicPr>
            <a:picLocks noGrp="1" noChangeAspect="1" noChangeArrowheads="1"/>
          </p:cNvPicPr>
          <p:nvPr>
            <p:ph sz="half" idx="1"/>
          </p:nvPr>
        </p:nvPicPr>
        <p:blipFill>
          <a:blip r:embed="rId3" cstate="print"/>
          <a:srcRect/>
          <a:stretch>
            <a:fillRect/>
          </a:stretch>
        </p:blipFill>
        <p:spPr>
          <a:xfrm>
            <a:off x="773112" y="2362200"/>
            <a:ext cx="4027488" cy="2514600"/>
          </a:xfrm>
        </p:spPr>
      </p:pic>
      <p:sp>
        <p:nvSpPr>
          <p:cNvPr id="16" name="TextBox 15"/>
          <p:cNvSpPr txBox="1"/>
          <p:nvPr/>
        </p:nvSpPr>
        <p:spPr>
          <a:xfrm>
            <a:off x="838200" y="4876800"/>
            <a:ext cx="3581400" cy="984885"/>
          </a:xfrm>
          <a:prstGeom prst="rect">
            <a:avLst/>
          </a:prstGeom>
          <a:noFill/>
        </p:spPr>
        <p:txBody>
          <a:bodyPr>
            <a:spAutoFit/>
          </a:bodyPr>
          <a:lstStyle/>
          <a:p>
            <a:pPr>
              <a:defRPr/>
            </a:pPr>
            <a:r>
              <a:rPr lang="en-US" sz="2000" b="1" dirty="0">
                <a:latin typeface="+mn-lt"/>
              </a:rPr>
              <a:t>Hardware</a:t>
            </a:r>
            <a:r>
              <a:rPr lang="en-US" sz="2000" dirty="0">
                <a:latin typeface="+mn-lt"/>
              </a:rPr>
              <a:t>: Equipment associated with the system</a:t>
            </a:r>
          </a:p>
          <a:p>
            <a:pPr>
              <a:defRPr/>
            </a:pPr>
            <a:endParaRPr lang="en-US" dirty="0"/>
          </a:p>
        </p:txBody>
      </p:sp>
      <p:pic>
        <p:nvPicPr>
          <p:cNvPr id="17" name="Picture 17" descr="Programmer"/>
          <p:cNvPicPr>
            <a:picLocks noChangeAspect="1" noChangeArrowheads="1"/>
          </p:cNvPicPr>
          <p:nvPr/>
        </p:nvPicPr>
        <p:blipFill>
          <a:blip r:embed="rId4" cstate="print"/>
          <a:srcRect/>
          <a:stretch>
            <a:fillRect/>
          </a:stretch>
        </p:blipFill>
        <p:spPr bwMode="auto">
          <a:xfrm>
            <a:off x="5181600" y="2362200"/>
            <a:ext cx="1363663" cy="1981200"/>
          </a:xfrm>
          <a:prstGeom prst="rect">
            <a:avLst/>
          </a:prstGeom>
          <a:noFill/>
          <a:ln w="9525">
            <a:noFill/>
            <a:miter lim="800000"/>
            <a:headEnd/>
            <a:tailEnd/>
          </a:ln>
        </p:spPr>
      </p:pic>
      <p:sp>
        <p:nvSpPr>
          <p:cNvPr id="18" name="TextBox 17"/>
          <p:cNvSpPr txBox="1"/>
          <p:nvPr/>
        </p:nvSpPr>
        <p:spPr>
          <a:xfrm>
            <a:off x="6629400" y="2362200"/>
            <a:ext cx="2209800" cy="1908215"/>
          </a:xfrm>
          <a:prstGeom prst="rect">
            <a:avLst/>
          </a:prstGeom>
          <a:noFill/>
        </p:spPr>
        <p:txBody>
          <a:bodyPr wrap="square">
            <a:spAutoFit/>
          </a:bodyPr>
          <a:lstStyle/>
          <a:p>
            <a:pPr>
              <a:defRPr/>
            </a:pPr>
            <a:r>
              <a:rPr lang="en-US" sz="2000" b="1" dirty="0">
                <a:latin typeface="+mn-lt"/>
              </a:rPr>
              <a:t>People: </a:t>
            </a:r>
            <a:r>
              <a:rPr lang="en-US" sz="2000" dirty="0">
                <a:latin typeface="+mn-lt"/>
              </a:rPr>
              <a:t>Computer Programmers, Users or End User.</a:t>
            </a:r>
          </a:p>
          <a:p>
            <a:pPr>
              <a:defRPr/>
            </a:pPr>
            <a:endParaRPr lang="en-US" dirty="0"/>
          </a:p>
        </p:txBody>
      </p:sp>
      <p:pic>
        <p:nvPicPr>
          <p:cNvPr id="19" name="Picture 13" descr="theme_products_2"/>
          <p:cNvPicPr>
            <a:picLocks noChangeAspect="1" noChangeArrowheads="1"/>
          </p:cNvPicPr>
          <p:nvPr/>
        </p:nvPicPr>
        <p:blipFill>
          <a:blip r:embed="rId5" cstate="print"/>
          <a:srcRect/>
          <a:stretch>
            <a:fillRect/>
          </a:stretch>
        </p:blipFill>
        <p:spPr bwMode="auto">
          <a:xfrm>
            <a:off x="4343400" y="4724400"/>
            <a:ext cx="2286000" cy="1428750"/>
          </a:xfrm>
          <a:prstGeom prst="rect">
            <a:avLst/>
          </a:prstGeom>
          <a:noFill/>
          <a:ln w="9525">
            <a:noFill/>
            <a:miter lim="800000"/>
            <a:headEnd/>
            <a:tailEnd/>
          </a:ln>
        </p:spPr>
      </p:pic>
      <p:sp>
        <p:nvSpPr>
          <p:cNvPr id="20" name="TextBox 19"/>
          <p:cNvSpPr txBox="1"/>
          <p:nvPr/>
        </p:nvSpPr>
        <p:spPr>
          <a:xfrm>
            <a:off x="6629400" y="4572000"/>
            <a:ext cx="2057400" cy="1908215"/>
          </a:xfrm>
          <a:prstGeom prst="rect">
            <a:avLst/>
          </a:prstGeom>
          <a:noFill/>
        </p:spPr>
        <p:txBody>
          <a:bodyPr wrap="square">
            <a:spAutoFit/>
          </a:bodyPr>
          <a:lstStyle/>
          <a:p>
            <a:pPr>
              <a:defRPr/>
            </a:pPr>
            <a:r>
              <a:rPr lang="en-US" sz="2000" b="1" dirty="0">
                <a:latin typeface="+mn-lt"/>
              </a:rPr>
              <a:t>Software: </a:t>
            </a:r>
            <a:r>
              <a:rPr lang="en-US" sz="2000" dirty="0">
                <a:latin typeface="+mn-lt"/>
              </a:rPr>
              <a:t>Instructions that tell the hardware what to do.</a:t>
            </a:r>
          </a:p>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
                                        <p:tgtEl>
                                          <p:spTgt spid="16"/>
                                        </p:tgtEl>
                                      </p:cBhvr>
                                    </p:animEffect>
                                    <p:anim calcmode="lin" valueType="num">
                                      <p:cBhvr>
                                        <p:cTn id="13" dur="400" fill="hold"/>
                                        <p:tgtEl>
                                          <p:spTgt spid="16"/>
                                        </p:tgtEl>
                                        <p:attrNameLst>
                                          <p:attrName>ppt_x</p:attrName>
                                        </p:attrNameLst>
                                      </p:cBhvr>
                                      <p:tavLst>
                                        <p:tav tm="0">
                                          <p:val>
                                            <p:strVal val="#ppt_x"/>
                                          </p:val>
                                        </p:tav>
                                        <p:tav tm="100000">
                                          <p:val>
                                            <p:strVal val="#ppt_x"/>
                                          </p:val>
                                        </p:tav>
                                      </p:tavLst>
                                    </p:anim>
                                    <p:anim calcmode="lin" valueType="num">
                                      <p:cBhvr>
                                        <p:cTn id="14" dur="400" fill="hold"/>
                                        <p:tgtEl>
                                          <p:spTgt spid="1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
                                        <p:tgtEl>
                                          <p:spTgt spid="18"/>
                                        </p:tgtEl>
                                      </p:cBhvr>
                                    </p:animEffect>
                                    <p:anim calcmode="lin" valueType="num">
                                      <p:cBhvr>
                                        <p:cTn id="27" dur="400" fill="hold"/>
                                        <p:tgtEl>
                                          <p:spTgt spid="18"/>
                                        </p:tgtEl>
                                        <p:attrNameLst>
                                          <p:attrName>ppt_x</p:attrName>
                                        </p:attrNameLst>
                                      </p:cBhvr>
                                      <p:tavLst>
                                        <p:tav tm="0">
                                          <p:val>
                                            <p:strVal val="#ppt_x"/>
                                          </p:val>
                                        </p:tav>
                                        <p:tav tm="100000">
                                          <p:val>
                                            <p:strVal val="#ppt_x"/>
                                          </p:val>
                                        </p:tav>
                                      </p:tavLst>
                                    </p:anim>
                                    <p:anim calcmode="lin" valueType="num">
                                      <p:cBhvr>
                                        <p:cTn id="28" dur="400" fill="hold"/>
                                        <p:tgtEl>
                                          <p:spTgt spid="18"/>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ssolv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
                                        <p:tgtEl>
                                          <p:spTgt spid="20"/>
                                        </p:tgtEl>
                                      </p:cBhvr>
                                    </p:animEffect>
                                    <p:anim calcmode="lin" valueType="num">
                                      <p:cBhvr>
                                        <p:cTn id="41" dur="400" fill="hold"/>
                                        <p:tgtEl>
                                          <p:spTgt spid="20"/>
                                        </p:tgtEl>
                                        <p:attrNameLst>
                                          <p:attrName>ppt_x</p:attrName>
                                        </p:attrNameLst>
                                      </p:cBhvr>
                                      <p:tavLst>
                                        <p:tav tm="0">
                                          <p:val>
                                            <p:strVal val="#ppt_x"/>
                                          </p:val>
                                        </p:tav>
                                        <p:tav tm="100000">
                                          <p:val>
                                            <p:strVal val="#ppt_x"/>
                                          </p:val>
                                        </p:tav>
                                      </p:tavLst>
                                    </p:anim>
                                    <p:anim calcmode="lin" valueType="num">
                                      <p:cBhvr>
                                        <p:cTn id="42" dur="400" fill="hold"/>
                                        <p:tgtEl>
                                          <p:spTgt spid="20"/>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Computer?</a:t>
            </a:r>
            <a:endParaRPr lang="en-US" dirty="0"/>
          </a:p>
        </p:txBody>
      </p:sp>
      <p:sp>
        <p:nvSpPr>
          <p:cNvPr id="3" name="Content Placeholder 2"/>
          <p:cNvSpPr>
            <a:spLocks noGrp="1"/>
          </p:cNvSpPr>
          <p:nvPr>
            <p:ph idx="1"/>
          </p:nvPr>
        </p:nvSpPr>
        <p:spPr>
          <a:xfrm>
            <a:off x="838200" y="2362201"/>
            <a:ext cx="7693025" cy="1371600"/>
          </a:xfrm>
        </p:spPr>
        <p:txBody>
          <a:bodyPr/>
          <a:lstStyle/>
          <a:p>
            <a:r>
              <a:rPr lang="en-US" dirty="0" smtClean="0"/>
              <a:t>How is a </a:t>
            </a:r>
            <a:r>
              <a:rPr lang="en-US" dirty="0" smtClean="0">
                <a:solidFill>
                  <a:srgbClr val="FF0000"/>
                </a:solidFill>
              </a:rPr>
              <a:t>computer</a:t>
            </a:r>
            <a:r>
              <a:rPr lang="en-US" dirty="0" smtClean="0"/>
              <a:t> defined?</a:t>
            </a:r>
          </a:p>
          <a:p>
            <a:pPr marL="742950" lvl="2" indent="-342900"/>
            <a:r>
              <a:rPr lang="en-US" dirty="0" smtClean="0">
                <a:ea typeface="+mn-ea"/>
                <a:cs typeface="+mn-cs"/>
              </a:rPr>
              <a:t>A</a:t>
            </a:r>
            <a:r>
              <a:rPr kumimoji="1" lang="en-US" b="1" dirty="0" smtClean="0">
                <a:solidFill>
                  <a:srgbClr val="000000"/>
                </a:solidFill>
                <a:latin typeface="Times New Roman" pitchFamily="18" charset="0"/>
              </a:rPr>
              <a:t> </a:t>
            </a:r>
            <a:r>
              <a:rPr lang="en-US" b="1" dirty="0" smtClean="0">
                <a:solidFill>
                  <a:srgbClr val="FF0000"/>
                </a:solidFill>
                <a:ea typeface="+mn-ea"/>
                <a:cs typeface="+mn-cs"/>
              </a:rPr>
              <a:t>Machine</a:t>
            </a:r>
            <a:r>
              <a:rPr kumimoji="1" lang="en-US" b="1" dirty="0" smtClean="0">
                <a:solidFill>
                  <a:srgbClr val="000000"/>
                </a:solidFill>
                <a:latin typeface="Times New Roman" pitchFamily="18" charset="0"/>
              </a:rPr>
              <a:t> </a:t>
            </a:r>
            <a:r>
              <a:rPr lang="en-US" dirty="0" smtClean="0">
                <a:ea typeface="+mn-ea"/>
                <a:cs typeface="+mn-cs"/>
              </a:rPr>
              <a:t>that can be programmed to accept data, process it into useful information, and store it away.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6</a:t>
            </a:fld>
            <a:endParaRPr lang="en-US" dirty="0"/>
          </a:p>
        </p:txBody>
      </p:sp>
      <p:grpSp>
        <p:nvGrpSpPr>
          <p:cNvPr id="6" name="Group 37"/>
          <p:cNvGrpSpPr>
            <a:grpSpLocks/>
          </p:cNvGrpSpPr>
          <p:nvPr/>
        </p:nvGrpSpPr>
        <p:grpSpPr bwMode="auto">
          <a:xfrm>
            <a:off x="2209800" y="5105400"/>
            <a:ext cx="4648200" cy="1295400"/>
            <a:chOff x="1200" y="2832"/>
            <a:chExt cx="2928" cy="1008"/>
          </a:xfrm>
        </p:grpSpPr>
        <p:sp>
          <p:nvSpPr>
            <p:cNvPr id="7" name="AutoShape 17"/>
            <p:cNvSpPr>
              <a:spLocks noChangeArrowheads="1"/>
            </p:cNvSpPr>
            <p:nvPr/>
          </p:nvSpPr>
          <p:spPr bwMode="auto">
            <a:xfrm>
              <a:off x="1632" y="2832"/>
              <a:ext cx="2496" cy="1008"/>
            </a:xfrm>
            <a:prstGeom prst="doubleWave">
              <a:avLst>
                <a:gd name="adj1" fmla="val 6500"/>
                <a:gd name="adj2" fmla="val 0"/>
              </a:avLst>
            </a:prstGeom>
            <a:solidFill>
              <a:srgbClr val="008000"/>
            </a:solidFill>
            <a:ln w="9525">
              <a:noFill/>
              <a:miter lim="800000"/>
              <a:headEnd/>
              <a:tailEnd/>
            </a:ln>
          </p:spPr>
          <p:txBody>
            <a:bodyPr wrap="none" anchor="ctr"/>
            <a:lstStyle/>
            <a:p>
              <a:pPr eaLnBrk="0" hangingPunct="0"/>
              <a:endParaRPr lang="en-US"/>
            </a:p>
          </p:txBody>
        </p:sp>
        <p:sp>
          <p:nvSpPr>
            <p:cNvPr id="8" name="Rectangle 19"/>
            <p:cNvSpPr>
              <a:spLocks noChangeArrowheads="1"/>
            </p:cNvSpPr>
            <p:nvPr/>
          </p:nvSpPr>
          <p:spPr bwMode="auto">
            <a:xfrm>
              <a:off x="1200" y="3216"/>
              <a:ext cx="2766" cy="288"/>
            </a:xfrm>
            <a:prstGeom prst="rect">
              <a:avLst/>
            </a:prstGeom>
            <a:noFill/>
            <a:ln w="9525">
              <a:noFill/>
              <a:miter lim="800000"/>
              <a:headEnd/>
              <a:tailEnd/>
            </a:ln>
          </p:spPr>
          <p:txBody>
            <a:bodyPr wrap="none">
              <a:spAutoFit/>
            </a:bodyPr>
            <a:lstStyle/>
            <a:p>
              <a:pPr lvl="2" eaLnBrk="0" hangingPunct="0">
                <a:spcBef>
                  <a:spcPct val="20000"/>
                </a:spcBef>
                <a:buClr>
                  <a:srgbClr val="D94439"/>
                </a:buClr>
                <a:buFont typeface="Wingdings" pitchFamily="2" charset="2"/>
                <a:buNone/>
              </a:pPr>
              <a:r>
                <a:rPr kumimoji="1" lang="en-US" dirty="0">
                  <a:solidFill>
                    <a:srgbClr val="FFFFCC"/>
                  </a:solidFill>
                  <a:latin typeface="Times New Roman" pitchFamily="18" charset="0"/>
                </a:rPr>
                <a:t>Produces and stores results</a:t>
              </a:r>
            </a:p>
          </p:txBody>
        </p:sp>
      </p:grpSp>
      <p:grpSp>
        <p:nvGrpSpPr>
          <p:cNvPr id="9" name="Group 39"/>
          <p:cNvGrpSpPr>
            <a:grpSpLocks/>
          </p:cNvGrpSpPr>
          <p:nvPr/>
        </p:nvGrpSpPr>
        <p:grpSpPr bwMode="auto">
          <a:xfrm>
            <a:off x="4419600" y="3505200"/>
            <a:ext cx="4419600" cy="1600200"/>
            <a:chOff x="2640" y="1584"/>
            <a:chExt cx="2880" cy="1488"/>
          </a:xfrm>
        </p:grpSpPr>
        <p:sp>
          <p:nvSpPr>
            <p:cNvPr id="10" name="AutoShape 10"/>
            <p:cNvSpPr>
              <a:spLocks noChangeArrowheads="1"/>
            </p:cNvSpPr>
            <p:nvPr/>
          </p:nvSpPr>
          <p:spPr bwMode="auto">
            <a:xfrm>
              <a:off x="2832" y="1584"/>
              <a:ext cx="2496" cy="1488"/>
            </a:xfrm>
            <a:prstGeom prst="doubleWave">
              <a:avLst>
                <a:gd name="adj1" fmla="val 6500"/>
                <a:gd name="adj2" fmla="val 0"/>
              </a:avLst>
            </a:prstGeom>
            <a:solidFill>
              <a:srgbClr val="800000"/>
            </a:solidFill>
            <a:ln w="9525">
              <a:noFill/>
              <a:miter lim="800000"/>
              <a:headEnd/>
              <a:tailEnd/>
            </a:ln>
          </p:spPr>
          <p:txBody>
            <a:bodyPr wrap="none" anchor="ctr"/>
            <a:lstStyle/>
            <a:p>
              <a:pPr eaLnBrk="0" hangingPunct="0"/>
              <a:endParaRPr lang="en-US"/>
            </a:p>
          </p:txBody>
        </p:sp>
        <p:sp>
          <p:nvSpPr>
            <p:cNvPr id="11" name="Rectangle 14"/>
            <p:cNvSpPr>
              <a:spLocks noChangeArrowheads="1"/>
            </p:cNvSpPr>
            <p:nvPr/>
          </p:nvSpPr>
          <p:spPr bwMode="auto">
            <a:xfrm>
              <a:off x="2640" y="1824"/>
              <a:ext cx="2880" cy="918"/>
            </a:xfrm>
            <a:prstGeom prst="rect">
              <a:avLst/>
            </a:prstGeom>
            <a:noFill/>
            <a:ln w="9525">
              <a:noFill/>
              <a:miter lim="800000"/>
              <a:headEnd/>
              <a:tailEnd/>
            </a:ln>
            <a:effectLst/>
          </p:spPr>
          <p:txBody>
            <a:bodyPr>
              <a:spAutoFit/>
            </a:bodyPr>
            <a:lstStyle/>
            <a:p>
              <a:pPr lvl="2" eaLnBrk="0" hangingPunct="0">
                <a:spcBef>
                  <a:spcPct val="50000"/>
                </a:spcBef>
                <a:buClr>
                  <a:srgbClr val="D94439"/>
                </a:buClr>
                <a:buFont typeface="Wingdings" pitchFamily="2" charset="2"/>
                <a:buNone/>
                <a:defRPr/>
              </a:pPr>
              <a:r>
                <a:rPr kumimoji="1" lang="en-US" dirty="0">
                  <a:solidFill>
                    <a:srgbClr val="FFFFCC"/>
                  </a:solidFill>
                  <a:latin typeface="Times New Roman" pitchFamily="18" charset="0"/>
                </a:rPr>
                <a:t>Processes data into </a:t>
              </a:r>
              <a:r>
                <a:rPr kumimoji="1" lang="en-US" b="1" dirty="0">
                  <a:solidFill>
                    <a:srgbClr val="9F9FFF"/>
                  </a:solidFill>
                  <a:effectLst>
                    <a:outerShdw blurRad="38100" dist="38100" dir="2700000" algn="tl">
                      <a:srgbClr val="000000"/>
                    </a:outerShdw>
                  </a:effectLst>
                  <a:latin typeface="Times New Roman" pitchFamily="18" charset="0"/>
                </a:rPr>
                <a:t>information</a:t>
              </a:r>
            </a:p>
            <a:p>
              <a:pPr lvl="3" eaLnBrk="0" hangingPunct="0">
                <a:lnSpc>
                  <a:spcPts val="2200"/>
                </a:lnSpc>
                <a:spcBef>
                  <a:spcPct val="20000"/>
                </a:spcBef>
                <a:buClr>
                  <a:srgbClr val="D94439"/>
                </a:buClr>
                <a:buFont typeface="Symbol" pitchFamily="18" charset="2"/>
                <a:buNone/>
                <a:defRPr/>
              </a:pPr>
              <a:r>
                <a:rPr kumimoji="1" lang="en-US" sz="2000" dirty="0">
                  <a:solidFill>
                    <a:srgbClr val="FFFFCC"/>
                  </a:solidFill>
                  <a:latin typeface="Times New Roman" pitchFamily="18" charset="0"/>
                </a:rPr>
                <a:t>Conveys meaning and is</a:t>
              </a:r>
              <a:br>
                <a:rPr kumimoji="1" lang="en-US" sz="2000" dirty="0">
                  <a:solidFill>
                    <a:srgbClr val="FFFFCC"/>
                  </a:solidFill>
                  <a:latin typeface="Times New Roman" pitchFamily="18" charset="0"/>
                </a:rPr>
              </a:br>
              <a:r>
                <a:rPr kumimoji="1" lang="en-US" sz="2000" dirty="0">
                  <a:solidFill>
                    <a:srgbClr val="FFFFCC"/>
                  </a:solidFill>
                  <a:latin typeface="Times New Roman" pitchFamily="18" charset="0"/>
                </a:rPr>
                <a:t>useful to people</a:t>
              </a:r>
            </a:p>
          </p:txBody>
        </p:sp>
      </p:grpSp>
      <p:grpSp>
        <p:nvGrpSpPr>
          <p:cNvPr id="12" name="Group 40"/>
          <p:cNvGrpSpPr>
            <a:grpSpLocks/>
          </p:cNvGrpSpPr>
          <p:nvPr/>
        </p:nvGrpSpPr>
        <p:grpSpPr bwMode="auto">
          <a:xfrm>
            <a:off x="304800" y="3505200"/>
            <a:ext cx="3657099" cy="1676400"/>
            <a:chOff x="-86" y="1584"/>
            <a:chExt cx="2918" cy="1488"/>
          </a:xfrm>
        </p:grpSpPr>
        <p:sp>
          <p:nvSpPr>
            <p:cNvPr id="13" name="AutoShape 13"/>
            <p:cNvSpPr>
              <a:spLocks noChangeArrowheads="1"/>
            </p:cNvSpPr>
            <p:nvPr/>
          </p:nvSpPr>
          <p:spPr bwMode="auto">
            <a:xfrm>
              <a:off x="336" y="1584"/>
              <a:ext cx="2496" cy="1488"/>
            </a:xfrm>
            <a:prstGeom prst="doubleWave">
              <a:avLst>
                <a:gd name="adj1" fmla="val 6500"/>
                <a:gd name="adj2" fmla="val 0"/>
              </a:avLst>
            </a:prstGeom>
            <a:solidFill>
              <a:srgbClr val="333399"/>
            </a:solidFill>
            <a:ln w="9525">
              <a:noFill/>
              <a:miter lim="800000"/>
              <a:headEnd/>
              <a:tailEnd/>
            </a:ln>
          </p:spPr>
          <p:txBody>
            <a:bodyPr wrap="none" anchor="ctr"/>
            <a:lstStyle/>
            <a:p>
              <a:pPr eaLnBrk="0" hangingPunct="0"/>
              <a:endParaRPr lang="en-US"/>
            </a:p>
          </p:txBody>
        </p:sp>
        <p:sp>
          <p:nvSpPr>
            <p:cNvPr id="14" name="Rectangle 11"/>
            <p:cNvSpPr>
              <a:spLocks noChangeArrowheads="1"/>
            </p:cNvSpPr>
            <p:nvPr/>
          </p:nvSpPr>
          <p:spPr bwMode="auto">
            <a:xfrm>
              <a:off x="-86" y="1787"/>
              <a:ext cx="2544" cy="685"/>
            </a:xfrm>
            <a:prstGeom prst="rect">
              <a:avLst/>
            </a:prstGeom>
            <a:noFill/>
            <a:ln w="9525">
              <a:noFill/>
              <a:miter lim="800000"/>
              <a:headEnd/>
              <a:tailEnd/>
            </a:ln>
            <a:effectLst/>
          </p:spPr>
          <p:txBody>
            <a:bodyPr>
              <a:spAutoFit/>
            </a:bodyPr>
            <a:lstStyle/>
            <a:p>
              <a:pPr lvl="2" eaLnBrk="0" hangingPunct="0">
                <a:spcBef>
                  <a:spcPct val="50000"/>
                </a:spcBef>
                <a:buClr>
                  <a:srgbClr val="D94439"/>
                </a:buClr>
                <a:buFont typeface="Wingdings" pitchFamily="2" charset="2"/>
                <a:buNone/>
                <a:defRPr/>
              </a:pPr>
              <a:r>
                <a:rPr kumimoji="1" lang="en-US" dirty="0">
                  <a:solidFill>
                    <a:srgbClr val="FFFFCC"/>
                  </a:solidFill>
                  <a:latin typeface="Times New Roman" pitchFamily="18" charset="0"/>
                </a:rPr>
                <a:t>Accepts</a:t>
              </a:r>
              <a:r>
                <a:rPr kumimoji="1" lang="en-US" dirty="0">
                  <a:solidFill>
                    <a:srgbClr val="000000"/>
                  </a:solidFill>
                  <a:latin typeface="Times New Roman" pitchFamily="18" charset="0"/>
                </a:rPr>
                <a:t> </a:t>
              </a:r>
              <a:r>
                <a:rPr kumimoji="1" lang="en-US" b="1" dirty="0">
                  <a:solidFill>
                    <a:srgbClr val="9F9FFF"/>
                  </a:solidFill>
                  <a:effectLst>
                    <a:outerShdw blurRad="38100" dist="38100" dir="2700000" algn="tl">
                      <a:srgbClr val="000000"/>
                    </a:outerShdw>
                  </a:effectLst>
                  <a:latin typeface="Times New Roman" pitchFamily="18" charset="0"/>
                </a:rPr>
                <a:t>data</a:t>
              </a:r>
            </a:p>
            <a:p>
              <a:pPr lvl="3" eaLnBrk="0" hangingPunct="0">
                <a:lnSpc>
                  <a:spcPts val="2200"/>
                </a:lnSpc>
                <a:spcBef>
                  <a:spcPct val="20000"/>
                </a:spcBef>
                <a:buClr>
                  <a:srgbClr val="D94439"/>
                </a:buClr>
                <a:buFont typeface="Symbol" pitchFamily="18" charset="2"/>
                <a:buNone/>
                <a:defRPr/>
              </a:pPr>
              <a:r>
                <a:rPr kumimoji="1" lang="en-US" sz="2000" dirty="0">
                  <a:solidFill>
                    <a:srgbClr val="FFFFCC"/>
                  </a:solidFill>
                  <a:latin typeface="Times New Roman" pitchFamily="18" charset="0"/>
                </a:rPr>
                <a:t>Collection of unprocessed items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Activity of a Computer</a:t>
            </a:r>
            <a:endParaRPr lang="en-US" dirty="0"/>
          </a:p>
        </p:txBody>
      </p:sp>
      <p:graphicFrame>
        <p:nvGraphicFramePr>
          <p:cNvPr id="15" name="Content Placeholder 14"/>
          <p:cNvGraphicFramePr>
            <a:graphicFrameLocks noGrp="1"/>
          </p:cNvGraphicFramePr>
          <p:nvPr>
            <p:ph idx="1"/>
          </p:nvPr>
        </p:nvGraphicFramePr>
        <p:xfrm>
          <a:off x="1143000" y="3124200"/>
          <a:ext cx="7693025"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8</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8</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8</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Hardware - Input Device</a:t>
            </a:r>
          </a:p>
        </p:txBody>
      </p:sp>
      <p:pic>
        <p:nvPicPr>
          <p:cNvPr id="8" name="Picture 7" descr="fig01_03.gif"/>
          <p:cNvPicPr>
            <a:picLocks noChangeAspect="1"/>
          </p:cNvPicPr>
          <p:nvPr/>
        </p:nvPicPr>
        <p:blipFill>
          <a:blip r:embed="rId2" cstate="print"/>
          <a:stretch>
            <a:fillRect/>
          </a:stretch>
        </p:blipFill>
        <p:spPr>
          <a:xfrm>
            <a:off x="3581400" y="2133600"/>
            <a:ext cx="5389563" cy="4191000"/>
          </a:xfrm>
          <a:prstGeom prst="rect">
            <a:avLst/>
          </a:prstGeom>
          <a:ln>
            <a:noFill/>
          </a:ln>
          <a:effectLst>
            <a:outerShdw blurRad="292100" dist="139700" dir="2700000" algn="tl" rotWithShape="0">
              <a:srgbClr val="333333">
                <a:alpha val="65000"/>
              </a:srgbClr>
            </a:outerShdw>
          </a:effectLst>
        </p:spPr>
      </p:pic>
      <p:sp>
        <p:nvSpPr>
          <p:cNvPr id="9" name="Rectangle 23"/>
          <p:cNvSpPr>
            <a:spLocks noChangeArrowheads="1"/>
          </p:cNvSpPr>
          <p:nvPr/>
        </p:nvSpPr>
        <p:spPr bwMode="auto">
          <a:xfrm>
            <a:off x="381000" y="2286000"/>
            <a:ext cx="3276600" cy="1428083"/>
          </a:xfrm>
          <a:prstGeom prst="rect">
            <a:avLst/>
          </a:prstGeom>
          <a:noFill/>
          <a:ln w="9525">
            <a:noFill/>
            <a:miter lim="800000"/>
            <a:headEnd/>
            <a:tailEnd/>
          </a:ln>
        </p:spPr>
        <p:txBody>
          <a:bodyPr>
            <a:spAutoFit/>
          </a:bodyPr>
          <a:lstStyle/>
          <a:p>
            <a:pPr eaLnBrk="0" hangingPunct="0">
              <a:spcBef>
                <a:spcPct val="5000"/>
              </a:spcBef>
              <a:buClr>
                <a:srgbClr val="000066"/>
              </a:buClr>
              <a:buSzPct val="75000"/>
              <a:buFont typeface="Wingdings" pitchFamily="2" charset="2"/>
              <a:buChar char="Ø"/>
            </a:pPr>
            <a:r>
              <a:rPr kumimoji="1" lang="en-US" sz="2600" b="1" dirty="0">
                <a:solidFill>
                  <a:srgbClr val="000000"/>
                </a:solidFill>
                <a:latin typeface="Times New Roman" pitchFamily="18" charset="0"/>
              </a:rPr>
              <a:t>   </a:t>
            </a:r>
            <a:r>
              <a:rPr lang="en-US" sz="2800" b="1" dirty="0" smtClean="0">
                <a:latin typeface="+mn-lt"/>
              </a:rPr>
              <a:t>Hardware</a:t>
            </a:r>
            <a:r>
              <a:rPr kumimoji="1" lang="en-US" sz="2600" b="1" dirty="0">
                <a:solidFill>
                  <a:srgbClr val="000000"/>
                </a:solidFill>
                <a:latin typeface="Times New Roman" pitchFamily="18" charset="0"/>
              </a:rPr>
              <a:t> </a:t>
            </a:r>
            <a:r>
              <a:rPr lang="en-US" sz="2800" dirty="0" smtClean="0">
                <a:latin typeface="+mn-lt"/>
              </a:rPr>
              <a:t>used </a:t>
            </a:r>
          </a:p>
          <a:p>
            <a:pPr lvl="1" eaLnBrk="0" hangingPunct="0">
              <a:spcBef>
                <a:spcPct val="5000"/>
              </a:spcBef>
              <a:buClr>
                <a:srgbClr val="D94439"/>
              </a:buClr>
              <a:buSzPct val="75000"/>
              <a:buFont typeface="Wingdings" pitchFamily="2" charset="2"/>
              <a:buNone/>
            </a:pPr>
            <a:r>
              <a:rPr lang="en-US" sz="2800" dirty="0" smtClean="0">
                <a:latin typeface="+mn-lt"/>
              </a:rPr>
              <a:t>to enter data</a:t>
            </a:r>
          </a:p>
          <a:p>
            <a:pPr lvl="1" eaLnBrk="0" hangingPunct="0">
              <a:spcBef>
                <a:spcPct val="5000"/>
              </a:spcBef>
              <a:buClr>
                <a:srgbClr val="D94439"/>
              </a:buClr>
              <a:buSzPct val="75000"/>
              <a:buFont typeface="Wingdings" pitchFamily="2" charset="2"/>
              <a:buNone/>
            </a:pPr>
            <a:r>
              <a:rPr lang="en-US" sz="2800" dirty="0" smtClean="0">
                <a:latin typeface="+mn-lt"/>
              </a:rPr>
              <a:t>and instructions</a:t>
            </a:r>
          </a:p>
        </p:txBody>
      </p:sp>
      <p:sp>
        <p:nvSpPr>
          <p:cNvPr id="10" name="AutoShape 33"/>
          <p:cNvSpPr>
            <a:spLocks noChangeArrowheads="1"/>
          </p:cNvSpPr>
          <p:nvPr/>
        </p:nvSpPr>
        <p:spPr bwMode="auto">
          <a:xfrm rot="919484">
            <a:off x="3215016" y="4173406"/>
            <a:ext cx="1054100" cy="252412"/>
          </a:xfrm>
          <a:prstGeom prst="rightArrow">
            <a:avLst>
              <a:gd name="adj1" fmla="val 50000"/>
              <a:gd name="adj2" fmla="val 125225"/>
            </a:avLst>
          </a:prstGeom>
          <a:solidFill>
            <a:srgbClr val="D94439"/>
          </a:solidFill>
          <a:ln w="9525">
            <a:solidFill>
              <a:schemeClr val="tx1"/>
            </a:solidFill>
            <a:miter lim="800000"/>
            <a:headEnd/>
            <a:tailEnd/>
          </a:ln>
        </p:spPr>
        <p:txBody>
          <a:bodyPr wrap="none" anchor="ctr"/>
          <a:lstStyle/>
          <a:p>
            <a:pPr eaLnBrk="0" hangingPunct="0"/>
            <a:endParaRPr lang="en-US"/>
          </a:p>
        </p:txBody>
      </p:sp>
      <p:sp>
        <p:nvSpPr>
          <p:cNvPr id="11" name="AutoShape 34"/>
          <p:cNvSpPr>
            <a:spLocks noChangeArrowheads="1"/>
          </p:cNvSpPr>
          <p:nvPr/>
        </p:nvSpPr>
        <p:spPr bwMode="auto">
          <a:xfrm rot="1499078">
            <a:off x="6714197" y="2179824"/>
            <a:ext cx="998537" cy="261937"/>
          </a:xfrm>
          <a:prstGeom prst="rightArrow">
            <a:avLst>
              <a:gd name="adj1" fmla="val 50000"/>
              <a:gd name="adj2" fmla="val 95303"/>
            </a:avLst>
          </a:prstGeom>
          <a:solidFill>
            <a:srgbClr val="D94439"/>
          </a:solidFill>
          <a:ln w="9525">
            <a:solidFill>
              <a:schemeClr val="tx1"/>
            </a:solidFill>
            <a:miter lim="800000"/>
            <a:headEnd/>
            <a:tailEnd/>
          </a:ln>
        </p:spPr>
        <p:txBody>
          <a:bodyPr wrap="none" anchor="ctr"/>
          <a:lstStyle/>
          <a:p>
            <a:pPr eaLnBrk="0" hangingPunct="0"/>
            <a:endParaRPr lang="en-US"/>
          </a:p>
        </p:txBody>
      </p:sp>
      <p:sp>
        <p:nvSpPr>
          <p:cNvPr id="12" name="AutoShape 35"/>
          <p:cNvSpPr>
            <a:spLocks noChangeArrowheads="1"/>
          </p:cNvSpPr>
          <p:nvPr/>
        </p:nvSpPr>
        <p:spPr bwMode="auto">
          <a:xfrm rot="19685171">
            <a:off x="5008998" y="4684301"/>
            <a:ext cx="1066800" cy="228600"/>
          </a:xfrm>
          <a:prstGeom prst="rightArrow">
            <a:avLst>
              <a:gd name="adj1" fmla="val 50000"/>
              <a:gd name="adj2" fmla="val 116667"/>
            </a:avLst>
          </a:prstGeom>
          <a:solidFill>
            <a:srgbClr val="D94439"/>
          </a:solidFill>
          <a:ln w="9525">
            <a:solidFill>
              <a:schemeClr val="tx1"/>
            </a:solidFill>
            <a:miter lim="800000"/>
            <a:headEnd/>
            <a:tailEnd/>
          </a:ln>
        </p:spPr>
        <p:txBody>
          <a:bodyPr wrap="none" anchor="ctr"/>
          <a:lstStyle/>
          <a:p>
            <a:pPr eaLnBrk="0" hangingPunct="0"/>
            <a:endParaRPr lang="en-US"/>
          </a:p>
        </p:txBody>
      </p:sp>
      <p:sp>
        <p:nvSpPr>
          <p:cNvPr id="13" name="AutoShape 36"/>
          <p:cNvSpPr>
            <a:spLocks noChangeArrowheads="1"/>
          </p:cNvSpPr>
          <p:nvPr/>
        </p:nvSpPr>
        <p:spPr bwMode="auto">
          <a:xfrm rot="20160000">
            <a:off x="7444788" y="4512645"/>
            <a:ext cx="228600" cy="685800"/>
          </a:xfrm>
          <a:prstGeom prst="upArrow">
            <a:avLst>
              <a:gd name="adj1" fmla="val 50000"/>
              <a:gd name="adj2" fmla="val 75000"/>
            </a:avLst>
          </a:prstGeom>
          <a:solidFill>
            <a:srgbClr val="D94439"/>
          </a:solidFill>
          <a:ln w="9525">
            <a:solidFill>
              <a:schemeClr val="tx1"/>
            </a:solidFill>
            <a:miter lim="800000"/>
            <a:headEnd/>
            <a:tailEnd/>
          </a:ln>
        </p:spPr>
        <p:txBody>
          <a:bodyPr wrap="none" anchor="ctr"/>
          <a:lstStyle/>
          <a:p>
            <a:pPr eaLnBrk="0" hangingPunct="0"/>
            <a:endParaRPr lang="en-US"/>
          </a:p>
        </p:txBody>
      </p:sp>
      <p:sp>
        <p:nvSpPr>
          <p:cNvPr id="14" name="AutoShape 37"/>
          <p:cNvSpPr>
            <a:spLocks noChangeArrowheads="1"/>
          </p:cNvSpPr>
          <p:nvPr/>
        </p:nvSpPr>
        <p:spPr bwMode="auto">
          <a:xfrm rot="12720000">
            <a:off x="6717541" y="4047065"/>
            <a:ext cx="228600" cy="685800"/>
          </a:xfrm>
          <a:prstGeom prst="downArrow">
            <a:avLst>
              <a:gd name="adj1" fmla="val 50000"/>
              <a:gd name="adj2" fmla="val 75000"/>
            </a:avLst>
          </a:prstGeom>
          <a:solidFill>
            <a:srgbClr val="D94439"/>
          </a:solidFill>
          <a:ln w="9525">
            <a:solidFill>
              <a:schemeClr val="tx1"/>
            </a:solidFill>
            <a:miter lim="800000"/>
            <a:headEnd/>
            <a:tailEnd/>
          </a:ln>
        </p:spPr>
        <p:txBody>
          <a:bodyPr wrap="none" anchor="ctr"/>
          <a:lstStyle/>
          <a:p>
            <a:pPr eaLnBrk="0" hangingPunct="0"/>
            <a:endParaRPr lang="en-US"/>
          </a:p>
        </p:txBody>
      </p:sp>
      <p:sp>
        <p:nvSpPr>
          <p:cNvPr id="15" name="AutoShape 38"/>
          <p:cNvSpPr>
            <a:spLocks noChangeArrowheads="1"/>
          </p:cNvSpPr>
          <p:nvPr/>
        </p:nvSpPr>
        <p:spPr bwMode="auto">
          <a:xfrm rot="14713185">
            <a:off x="8077613" y="4491084"/>
            <a:ext cx="1143000" cy="228600"/>
          </a:xfrm>
          <a:prstGeom prst="rightArrow">
            <a:avLst>
              <a:gd name="adj1" fmla="val 50000"/>
              <a:gd name="adj2" fmla="val 125000"/>
            </a:avLst>
          </a:prstGeom>
          <a:solidFill>
            <a:srgbClr val="D94439"/>
          </a:solidFill>
          <a:ln w="9525">
            <a:solidFill>
              <a:schemeClr val="tx1"/>
            </a:solidFill>
            <a:miter lim="800000"/>
            <a:headEnd/>
            <a:tailEnd/>
          </a:ln>
        </p:spPr>
        <p:txBody>
          <a:bodyPr wrap="none" anchor="ct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
                                        <p:tgtEl>
                                          <p:spTgt spid="9">
                                            <p:txEl>
                                              <p:pRg st="1" end="1"/>
                                            </p:txEl>
                                          </p:spTgt>
                                        </p:tgtEl>
                                      </p:cBhvr>
                                    </p:animEffect>
                                    <p:anim calcmode="lin" valueType="num">
                                      <p:cBhvr>
                                        <p:cTn id="15"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
                                        <p:tgtEl>
                                          <p:spTgt spid="9">
                                            <p:txEl>
                                              <p:pRg st="2" end="2"/>
                                            </p:txEl>
                                          </p:spTgt>
                                        </p:tgtEl>
                                      </p:cBhvr>
                                    </p:animEffect>
                                    <p:anim calcmode="lin" valueType="num">
                                      <p:cBhvr>
                                        <p:cTn id="22" dur="4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9">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
                                        <p:tgtEl>
                                          <p:spTgt spid="14"/>
                                        </p:tgtEl>
                                      </p:cBhvr>
                                    </p:animEffect>
                                    <p:anim calcmode="lin" valueType="num">
                                      <p:cBhvr>
                                        <p:cTn id="36" dur="400" fill="hold"/>
                                        <p:tgtEl>
                                          <p:spTgt spid="14"/>
                                        </p:tgtEl>
                                        <p:attrNameLst>
                                          <p:attrName>ppt_x</p:attrName>
                                        </p:attrNameLst>
                                      </p:cBhvr>
                                      <p:tavLst>
                                        <p:tav tm="0">
                                          <p:val>
                                            <p:strVal val="#ppt_x"/>
                                          </p:val>
                                        </p:tav>
                                        <p:tav tm="100000">
                                          <p:val>
                                            <p:strVal val="#ppt_x"/>
                                          </p:val>
                                        </p:tav>
                                      </p:tavLst>
                                    </p:anim>
                                    <p:anim calcmode="lin" valueType="num">
                                      <p:cBhvr>
                                        <p:cTn id="37" dur="400" fill="hold"/>
                                        <p:tgtEl>
                                          <p:spTgt spid="14"/>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
                                        <p:tgtEl>
                                          <p:spTgt spid="15"/>
                                        </p:tgtEl>
                                      </p:cBhvr>
                                    </p:animEffect>
                                    <p:anim calcmode="lin" valueType="num">
                                      <p:cBhvr>
                                        <p:cTn id="45" dur="400" fill="hold"/>
                                        <p:tgtEl>
                                          <p:spTgt spid="15"/>
                                        </p:tgtEl>
                                        <p:attrNameLst>
                                          <p:attrName>ppt_x</p:attrName>
                                        </p:attrNameLst>
                                      </p:cBhvr>
                                      <p:tavLst>
                                        <p:tav tm="0">
                                          <p:val>
                                            <p:strVal val="#ppt_x"/>
                                          </p:val>
                                        </p:tav>
                                        <p:tav tm="100000">
                                          <p:val>
                                            <p:strVal val="#ppt_x"/>
                                          </p:val>
                                        </p:tav>
                                      </p:tavLst>
                                    </p:anim>
                                    <p:anim calcmode="lin" valueType="num">
                                      <p:cBhvr>
                                        <p:cTn id="46" dur="400" fill="hold"/>
                                        <p:tgtEl>
                                          <p:spTgt spid="15"/>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
                                        <p:tgtEl>
                                          <p:spTgt spid="13"/>
                                        </p:tgtEl>
                                      </p:cBhvr>
                                    </p:animEffect>
                                    <p:anim calcmode="lin" valueType="num">
                                      <p:cBhvr>
                                        <p:cTn id="54" dur="400" fill="hold"/>
                                        <p:tgtEl>
                                          <p:spTgt spid="13"/>
                                        </p:tgtEl>
                                        <p:attrNameLst>
                                          <p:attrName>ppt_x</p:attrName>
                                        </p:attrNameLst>
                                      </p:cBhvr>
                                      <p:tavLst>
                                        <p:tav tm="0">
                                          <p:val>
                                            <p:strVal val="#ppt_x"/>
                                          </p:val>
                                        </p:tav>
                                        <p:tav tm="100000">
                                          <p:val>
                                            <p:strVal val="#ppt_x"/>
                                          </p:val>
                                        </p:tav>
                                      </p:tavLst>
                                    </p:anim>
                                    <p:anim calcmode="lin" valueType="num">
                                      <p:cBhvr>
                                        <p:cTn id="55" dur="400" fill="hold"/>
                                        <p:tgtEl>
                                          <p:spTgt spid="13"/>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3"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
                                        <p:tgtEl>
                                          <p:spTgt spid="11"/>
                                        </p:tgtEl>
                                      </p:cBhvr>
                                    </p:animEffect>
                                    <p:anim calcmode="lin" valueType="num">
                                      <p:cBhvr>
                                        <p:cTn id="63" dur="400" fill="hold"/>
                                        <p:tgtEl>
                                          <p:spTgt spid="11"/>
                                        </p:tgtEl>
                                        <p:attrNameLst>
                                          <p:attrName>ppt_x</p:attrName>
                                        </p:attrNameLst>
                                      </p:cBhvr>
                                      <p:tavLst>
                                        <p:tav tm="0">
                                          <p:val>
                                            <p:strVal val="#ppt_x"/>
                                          </p:val>
                                        </p:tav>
                                        <p:tav tm="100000">
                                          <p:val>
                                            <p:strVal val="#ppt_x"/>
                                          </p:val>
                                        </p:tav>
                                      </p:tavLst>
                                    </p:anim>
                                    <p:anim calcmode="lin" valueType="num">
                                      <p:cBhvr>
                                        <p:cTn id="64" dur="400" fill="hold"/>
                                        <p:tgtEl>
                                          <p:spTgt spid="11"/>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3"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
                                        <p:tgtEl>
                                          <p:spTgt spid="10"/>
                                        </p:tgtEl>
                                      </p:cBhvr>
                                    </p:animEffect>
                                    <p:anim calcmode="lin" valueType="num">
                                      <p:cBhvr>
                                        <p:cTn id="72" dur="400" fill="hold"/>
                                        <p:tgtEl>
                                          <p:spTgt spid="10"/>
                                        </p:tgtEl>
                                        <p:attrNameLst>
                                          <p:attrName>ppt_x</p:attrName>
                                        </p:attrNameLst>
                                      </p:cBhvr>
                                      <p:tavLst>
                                        <p:tav tm="0">
                                          <p:val>
                                            <p:strVal val="#ppt_x"/>
                                          </p:val>
                                        </p:tav>
                                        <p:tav tm="100000">
                                          <p:val>
                                            <p:strVal val="#ppt_x"/>
                                          </p:val>
                                        </p:tav>
                                      </p:tavLst>
                                    </p:anim>
                                    <p:anim calcmode="lin" valueType="num">
                                      <p:cBhvr>
                                        <p:cTn id="73" dur="400" fill="hold"/>
                                        <p:tgtEl>
                                          <p:spTgt spid="10"/>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
                                        <p:tgtEl>
                                          <p:spTgt spid="12"/>
                                        </p:tgtEl>
                                      </p:cBhvr>
                                    </p:animEffect>
                                    <p:anim calcmode="lin" valueType="num">
                                      <p:cBhvr>
                                        <p:cTn id="81" dur="400" fill="hold"/>
                                        <p:tgtEl>
                                          <p:spTgt spid="12"/>
                                        </p:tgtEl>
                                        <p:attrNameLst>
                                          <p:attrName>ppt_x</p:attrName>
                                        </p:attrNameLst>
                                      </p:cBhvr>
                                      <p:tavLst>
                                        <p:tav tm="0">
                                          <p:val>
                                            <p:strVal val="#ppt_x"/>
                                          </p:val>
                                        </p:tav>
                                        <p:tav tm="100000">
                                          <p:val>
                                            <p:strVal val="#ppt_x"/>
                                          </p:val>
                                        </p:tav>
                                      </p:tavLst>
                                    </p:anim>
                                    <p:anim calcmode="lin" valueType="num">
                                      <p:cBhvr>
                                        <p:cTn id="82" dur="400" fill="hold"/>
                                        <p:tgtEl>
                                          <p:spTgt spid="12"/>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9</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9</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9</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Hardware - Output Device</a:t>
            </a:r>
          </a:p>
        </p:txBody>
      </p:sp>
      <p:sp>
        <p:nvSpPr>
          <p:cNvPr id="9" name="Rectangle 23"/>
          <p:cNvSpPr>
            <a:spLocks noChangeArrowheads="1"/>
          </p:cNvSpPr>
          <p:nvPr/>
        </p:nvSpPr>
        <p:spPr bwMode="auto">
          <a:xfrm>
            <a:off x="381000" y="2286000"/>
            <a:ext cx="3276600" cy="2720745"/>
          </a:xfrm>
          <a:prstGeom prst="rect">
            <a:avLst/>
          </a:prstGeom>
          <a:noFill/>
          <a:ln w="9525">
            <a:noFill/>
            <a:miter lim="800000"/>
            <a:headEnd/>
            <a:tailEnd/>
          </a:ln>
        </p:spPr>
        <p:txBody>
          <a:bodyPr>
            <a:spAutoFit/>
          </a:bodyPr>
          <a:lstStyle/>
          <a:p>
            <a:pPr eaLnBrk="0" hangingPunct="0">
              <a:spcBef>
                <a:spcPct val="5000"/>
              </a:spcBef>
              <a:buClr>
                <a:srgbClr val="000066"/>
              </a:buClr>
              <a:buSzPct val="75000"/>
              <a:buFont typeface="Wingdings" pitchFamily="2" charset="2"/>
              <a:buChar char="Ø"/>
            </a:pPr>
            <a:r>
              <a:rPr kumimoji="1" lang="en-US" sz="2600" b="1" dirty="0">
                <a:solidFill>
                  <a:srgbClr val="000000"/>
                </a:solidFill>
                <a:latin typeface="Times New Roman" pitchFamily="18" charset="0"/>
              </a:rPr>
              <a:t>   </a:t>
            </a:r>
            <a:r>
              <a:rPr lang="en-US" sz="2800" b="1" dirty="0" smtClean="0">
                <a:latin typeface="+mn-lt"/>
              </a:rPr>
              <a:t>Hardware</a:t>
            </a:r>
            <a:r>
              <a:rPr kumimoji="1" lang="en-US" sz="2600" b="1" dirty="0">
                <a:solidFill>
                  <a:srgbClr val="000000"/>
                </a:solidFill>
                <a:latin typeface="Times New Roman" pitchFamily="18" charset="0"/>
              </a:rPr>
              <a:t> </a:t>
            </a:r>
            <a:r>
              <a:rPr lang="en-US" sz="2800" dirty="0" smtClean="0">
                <a:latin typeface="+mn-lt"/>
              </a:rPr>
              <a:t>that </a:t>
            </a:r>
          </a:p>
          <a:p>
            <a:pPr lvl="1" eaLnBrk="0" hangingPunct="0">
              <a:spcBef>
                <a:spcPct val="5000"/>
              </a:spcBef>
              <a:buClr>
                <a:srgbClr val="D94439"/>
              </a:buClr>
              <a:buSzPct val="75000"/>
              <a:buFont typeface="Wingdings" pitchFamily="2" charset="2"/>
              <a:buNone/>
            </a:pPr>
            <a:r>
              <a:rPr lang="en-US" sz="2800" dirty="0" smtClean="0">
                <a:latin typeface="+mn-lt"/>
              </a:rPr>
              <a:t>conveys information </a:t>
            </a:r>
            <a:br>
              <a:rPr lang="en-US" sz="2800" dirty="0" smtClean="0">
                <a:latin typeface="+mn-lt"/>
              </a:rPr>
            </a:br>
            <a:r>
              <a:rPr lang="en-US" sz="2800" dirty="0" smtClean="0">
                <a:latin typeface="+mn-lt"/>
              </a:rPr>
              <a:t>to one or more</a:t>
            </a:r>
            <a:br>
              <a:rPr lang="en-US" sz="2800" dirty="0" smtClean="0">
                <a:latin typeface="+mn-lt"/>
              </a:rPr>
            </a:br>
            <a:r>
              <a:rPr lang="en-US" sz="2800" dirty="0" smtClean="0">
                <a:latin typeface="+mn-lt"/>
              </a:rPr>
              <a:t>people</a:t>
            </a:r>
          </a:p>
          <a:p>
            <a:pPr lvl="1" eaLnBrk="0" hangingPunct="0">
              <a:spcBef>
                <a:spcPct val="5000"/>
              </a:spcBef>
              <a:buClr>
                <a:srgbClr val="D94439"/>
              </a:buClr>
              <a:buSzPct val="75000"/>
              <a:buFont typeface="Wingdings" pitchFamily="2" charset="2"/>
              <a:buNone/>
            </a:pPr>
            <a:endParaRPr lang="en-US" sz="2800" dirty="0" smtClean="0">
              <a:latin typeface="+mn-lt"/>
            </a:endParaRPr>
          </a:p>
        </p:txBody>
      </p:sp>
      <p:pic>
        <p:nvPicPr>
          <p:cNvPr id="10" name="Picture 9" descr="fig01_03.gif"/>
          <p:cNvPicPr>
            <a:picLocks noChangeAspect="1"/>
          </p:cNvPicPr>
          <p:nvPr/>
        </p:nvPicPr>
        <p:blipFill>
          <a:blip r:embed="rId2" cstate="print"/>
          <a:stretch>
            <a:fillRect/>
          </a:stretch>
        </p:blipFill>
        <p:spPr>
          <a:xfrm>
            <a:off x="3754437" y="2209800"/>
            <a:ext cx="5389563" cy="4191000"/>
          </a:xfrm>
          <a:prstGeom prst="rect">
            <a:avLst/>
          </a:prstGeom>
          <a:ln>
            <a:noFill/>
          </a:ln>
          <a:effectLst>
            <a:outerShdw blurRad="292100" dist="139700" dir="2700000" algn="tl" rotWithShape="0">
              <a:srgbClr val="333333">
                <a:alpha val="65000"/>
              </a:srgbClr>
            </a:outerShdw>
          </a:effectLst>
        </p:spPr>
      </p:pic>
      <p:sp>
        <p:nvSpPr>
          <p:cNvPr id="11" name="AutoShape 25"/>
          <p:cNvSpPr>
            <a:spLocks noChangeArrowheads="1"/>
          </p:cNvSpPr>
          <p:nvPr/>
        </p:nvSpPr>
        <p:spPr bwMode="auto">
          <a:xfrm rot="3905542">
            <a:off x="6188513" y="2936821"/>
            <a:ext cx="1066800" cy="212725"/>
          </a:xfrm>
          <a:prstGeom prst="rightArrow">
            <a:avLst>
              <a:gd name="adj1" fmla="val 50000"/>
              <a:gd name="adj2" fmla="val 125373"/>
            </a:avLst>
          </a:prstGeom>
          <a:solidFill>
            <a:srgbClr val="D94439"/>
          </a:solidFill>
          <a:ln w="9525">
            <a:solidFill>
              <a:schemeClr val="tx1"/>
            </a:solidFill>
            <a:miter lim="800000"/>
            <a:headEnd/>
            <a:tailEnd/>
          </a:ln>
        </p:spPr>
        <p:txBody>
          <a:bodyPr wrap="none" anchor="ctr"/>
          <a:lstStyle/>
          <a:p>
            <a:pPr eaLnBrk="0" hangingPunct="0"/>
            <a:endParaRPr lang="en-US"/>
          </a:p>
        </p:txBody>
      </p:sp>
      <p:sp>
        <p:nvSpPr>
          <p:cNvPr id="12" name="AutoShape 27"/>
          <p:cNvSpPr>
            <a:spLocks noChangeArrowheads="1"/>
          </p:cNvSpPr>
          <p:nvPr/>
        </p:nvSpPr>
        <p:spPr bwMode="auto">
          <a:xfrm rot="12030007">
            <a:off x="7683335" y="2147088"/>
            <a:ext cx="228600" cy="838200"/>
          </a:xfrm>
          <a:prstGeom prst="upArrow">
            <a:avLst>
              <a:gd name="adj1" fmla="val 50000"/>
              <a:gd name="adj2" fmla="val 91667"/>
            </a:avLst>
          </a:prstGeom>
          <a:solidFill>
            <a:srgbClr val="D94439"/>
          </a:solidFill>
          <a:ln w="9525">
            <a:solidFill>
              <a:schemeClr val="tx1"/>
            </a:solidFill>
            <a:miter lim="800000"/>
            <a:headEnd/>
            <a:tailEnd/>
          </a:ln>
        </p:spPr>
        <p:txBody>
          <a:bodyPr wrap="none" anchor="ctr"/>
          <a:lstStyle/>
          <a:p>
            <a:pPr eaLnBrk="0" hangingPunct="0"/>
            <a:endParaRPr lang="en-US"/>
          </a:p>
        </p:txBody>
      </p:sp>
      <p:sp>
        <p:nvSpPr>
          <p:cNvPr id="13" name="AutoShape 28"/>
          <p:cNvSpPr>
            <a:spLocks noChangeArrowheads="1"/>
          </p:cNvSpPr>
          <p:nvPr/>
        </p:nvSpPr>
        <p:spPr bwMode="auto">
          <a:xfrm rot="20477176">
            <a:off x="4395621" y="1995716"/>
            <a:ext cx="228600" cy="838200"/>
          </a:xfrm>
          <a:prstGeom prst="downArrow">
            <a:avLst>
              <a:gd name="adj1" fmla="val 50000"/>
              <a:gd name="adj2" fmla="val 91667"/>
            </a:avLst>
          </a:prstGeom>
          <a:solidFill>
            <a:srgbClr val="D94439"/>
          </a:solidFill>
          <a:ln w="9525">
            <a:solidFill>
              <a:schemeClr val="tx1"/>
            </a:solidFill>
            <a:miter lim="800000"/>
            <a:headEnd/>
            <a:tailEnd/>
          </a:ln>
        </p:spPr>
        <p:txBody>
          <a:bodyPr wrap="none" anchor="ct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
                                        <p:tgtEl>
                                          <p:spTgt spid="9">
                                            <p:txEl>
                                              <p:pRg st="1" end="1"/>
                                            </p:txEl>
                                          </p:spTgt>
                                        </p:tgtEl>
                                      </p:cBhvr>
                                    </p:animEffect>
                                    <p:anim calcmode="lin" valueType="num">
                                      <p:cBhvr>
                                        <p:cTn id="17"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
                                        <p:tgtEl>
                                          <p:spTgt spid="13"/>
                                        </p:tgtEl>
                                      </p:cBhvr>
                                    </p:animEffect>
                                    <p:anim calcmode="lin" valueType="num">
                                      <p:cBhvr>
                                        <p:cTn id="31" dur="400" fill="hold"/>
                                        <p:tgtEl>
                                          <p:spTgt spid="13"/>
                                        </p:tgtEl>
                                        <p:attrNameLst>
                                          <p:attrName>ppt_x</p:attrName>
                                        </p:attrNameLst>
                                      </p:cBhvr>
                                      <p:tavLst>
                                        <p:tav tm="0">
                                          <p:val>
                                            <p:strVal val="#ppt_x"/>
                                          </p:val>
                                        </p:tav>
                                        <p:tav tm="100000">
                                          <p:val>
                                            <p:strVal val="#ppt_x"/>
                                          </p:val>
                                        </p:tav>
                                      </p:tavLst>
                                    </p:anim>
                                    <p:anim calcmode="lin" valueType="num">
                                      <p:cBhvr>
                                        <p:cTn id="32" dur="400" fill="hold"/>
                                        <p:tgtEl>
                                          <p:spTgt spid="13"/>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
                                        <p:tgtEl>
                                          <p:spTgt spid="12"/>
                                        </p:tgtEl>
                                      </p:cBhvr>
                                    </p:animEffect>
                                    <p:anim calcmode="lin" valueType="num">
                                      <p:cBhvr>
                                        <p:cTn id="40" dur="400" fill="hold"/>
                                        <p:tgtEl>
                                          <p:spTgt spid="12"/>
                                        </p:tgtEl>
                                        <p:attrNameLst>
                                          <p:attrName>ppt_x</p:attrName>
                                        </p:attrNameLst>
                                      </p:cBhvr>
                                      <p:tavLst>
                                        <p:tav tm="0">
                                          <p:val>
                                            <p:strVal val="#ppt_x"/>
                                          </p:val>
                                        </p:tav>
                                        <p:tav tm="100000">
                                          <p:val>
                                            <p:strVal val="#ppt_x"/>
                                          </p:val>
                                        </p:tav>
                                      </p:tavLst>
                                    </p:anim>
                                    <p:anim calcmode="lin" valueType="num">
                                      <p:cBhvr>
                                        <p:cTn id="41" dur="400" fill="hold"/>
                                        <p:tgtEl>
                                          <p:spTgt spid="12"/>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
                                        <p:tgtEl>
                                          <p:spTgt spid="11"/>
                                        </p:tgtEl>
                                      </p:cBhvr>
                                    </p:animEffect>
                                    <p:anim calcmode="lin" valueType="num">
                                      <p:cBhvr>
                                        <p:cTn id="49" dur="400" fill="hold"/>
                                        <p:tgtEl>
                                          <p:spTgt spid="11"/>
                                        </p:tgtEl>
                                        <p:attrNameLst>
                                          <p:attrName>ppt_x</p:attrName>
                                        </p:attrNameLst>
                                      </p:cBhvr>
                                      <p:tavLst>
                                        <p:tav tm="0">
                                          <p:val>
                                            <p:strVal val="#ppt_x"/>
                                          </p:val>
                                        </p:tav>
                                        <p:tav tm="100000">
                                          <p:val>
                                            <p:strVal val="#ppt_x"/>
                                          </p:val>
                                        </p:tav>
                                      </p:tavLst>
                                    </p:anim>
                                    <p:anim calcmode="lin" valueType="num">
                                      <p:cBhvr>
                                        <p:cTn id="50" dur="400" fill="hold"/>
                                        <p:tgtEl>
                                          <p:spTgt spid="11"/>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6970</TotalTime>
  <Words>1241</Words>
  <Application>Microsoft Office PowerPoint</Application>
  <PresentationFormat>On-screen Show (4:3)</PresentationFormat>
  <Paragraphs>243</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Franklin Gothic Demi</vt:lpstr>
      <vt:lpstr>Symbol</vt:lpstr>
      <vt:lpstr>Times New Roman</vt:lpstr>
      <vt:lpstr>Wingdings</vt:lpstr>
      <vt:lpstr>Capsules</vt:lpstr>
      <vt:lpstr>Computer Literacy</vt:lpstr>
      <vt:lpstr>Objectives</vt:lpstr>
      <vt:lpstr>Objectives (continued)</vt:lpstr>
      <vt:lpstr>What is Computer Literacy (or Digital Literacy)?</vt:lpstr>
      <vt:lpstr>Basic Components of a Computer</vt:lpstr>
      <vt:lpstr>What is a Computer?</vt:lpstr>
      <vt:lpstr>Basic Activity of a Computer</vt:lpstr>
      <vt:lpstr>Hardware - Input Device</vt:lpstr>
      <vt:lpstr>Hardware - Output Device</vt:lpstr>
      <vt:lpstr>Hardware - Storage Media and Device</vt:lpstr>
      <vt:lpstr>Hardware - Storage Media and Device (Continued)</vt:lpstr>
      <vt:lpstr>Hardware – Storage Unit</vt:lpstr>
      <vt:lpstr>Hardware – Two types of Storage</vt:lpstr>
      <vt:lpstr>Software</vt:lpstr>
      <vt:lpstr>Software - Categories</vt:lpstr>
      <vt:lpstr>Networks and the Internet</vt:lpstr>
      <vt:lpstr>Networks and the Internet</vt:lpstr>
      <vt:lpstr>Networks and the Internet</vt:lpstr>
      <vt:lpstr>Networks and the Internet</vt:lpstr>
      <vt:lpstr>Networks and the Internet</vt:lpstr>
      <vt:lpstr>Networks and the Internet – Search Engine</vt:lpstr>
      <vt:lpstr>Networks and the Internet – Search Engine</vt:lpstr>
      <vt:lpstr>Networks and the Internet – Search Engine</vt:lpstr>
      <vt:lpstr>What is an e-mail?</vt:lpstr>
      <vt:lpstr>Parts of an e-mail</vt:lpstr>
      <vt:lpstr>E-mail Etiquette</vt:lpstr>
      <vt:lpstr>Activity 1</vt:lpstr>
    </vt:vector>
  </TitlesOfParts>
  <Company>Course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Windows 7 Basics</dc:title>
  <dc:creator/>
  <cp:lastModifiedBy>Edper</cp:lastModifiedBy>
  <cp:revision>238</cp:revision>
  <dcterms:created xsi:type="dcterms:W3CDTF">2001-06-11T01:47:29Z</dcterms:created>
  <dcterms:modified xsi:type="dcterms:W3CDTF">2014-08-21T03:27:54Z</dcterms:modified>
</cp:coreProperties>
</file>